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4" r:id="rId5"/>
    <p:sldId id="275" r:id="rId6"/>
    <p:sldId id="276" r:id="rId7"/>
    <p:sldId id="299" r:id="rId8"/>
    <p:sldId id="277" r:id="rId9"/>
    <p:sldId id="278" r:id="rId10"/>
    <p:sldId id="259" r:id="rId11"/>
    <p:sldId id="279" r:id="rId12"/>
    <p:sldId id="280" r:id="rId13"/>
    <p:sldId id="281" r:id="rId14"/>
    <p:sldId id="298" r:id="rId15"/>
    <p:sldId id="283" r:id="rId16"/>
    <p:sldId id="282" r:id="rId17"/>
    <p:sldId id="304" r:id="rId18"/>
    <p:sldId id="284" r:id="rId19"/>
    <p:sldId id="300" r:id="rId20"/>
    <p:sldId id="303" r:id="rId21"/>
    <p:sldId id="309" r:id="rId22"/>
    <p:sldId id="285" r:id="rId23"/>
    <p:sldId id="286" r:id="rId24"/>
    <p:sldId id="305" r:id="rId25"/>
    <p:sldId id="287" r:id="rId26"/>
    <p:sldId id="301" r:id="rId27"/>
    <p:sldId id="302" r:id="rId28"/>
    <p:sldId id="288" r:id="rId29"/>
    <p:sldId id="289" r:id="rId30"/>
    <p:sldId id="306" r:id="rId31"/>
    <p:sldId id="290" r:id="rId32"/>
    <p:sldId id="291" r:id="rId33"/>
    <p:sldId id="292" r:id="rId34"/>
    <p:sldId id="293" r:id="rId35"/>
    <p:sldId id="307" r:id="rId36"/>
    <p:sldId id="294" r:id="rId37"/>
    <p:sldId id="295" r:id="rId38"/>
    <p:sldId id="308" r:id="rId39"/>
    <p:sldId id="297" r:id="rId40"/>
    <p:sldId id="296" r:id="rId41"/>
    <p:sldId id="272" r:id="rId4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6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87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59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77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92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9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7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64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08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19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8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8A8B5D-091F-8F28-EAE5-D366B96B2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94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tock Market Bar Graph">
            <a:extLst>
              <a:ext uri="{FF2B5EF4-FFF2-40B4-BE49-F238E27FC236}">
                <a16:creationId xmlns:a16="http://schemas.microsoft.com/office/drawing/2014/main" id="{809B0658-DDE9-F916-1846-6FA762A3A6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70"/>
          <a:stretch/>
        </p:blipFill>
        <p:spPr>
          <a:xfrm>
            <a:off x="1" y="-1055"/>
            <a:ext cx="12191998" cy="68590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482A06-0FA1-DF3A-657C-33FC9946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5341" y="-345340"/>
            <a:ext cx="6857999" cy="7548682"/>
          </a:xfrm>
          <a:prstGeom prst="rect">
            <a:avLst/>
          </a:prstGeom>
          <a:gradFill>
            <a:gsLst>
              <a:gs pos="55000">
                <a:srgbClr val="000000">
                  <a:alpha val="4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6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A260C0-ED2C-1ABB-5000-E97420655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9" y="745440"/>
            <a:ext cx="6253397" cy="3559859"/>
          </a:xfrm>
        </p:spPr>
        <p:txBody>
          <a:bodyPr>
            <a:normAutofit/>
          </a:bodyPr>
          <a:lstStyle/>
          <a:p>
            <a:r>
              <a:rPr lang="it-IT" sz="4800" dirty="0">
                <a:solidFill>
                  <a:srgbClr val="FFFFFF"/>
                </a:solidFill>
              </a:rPr>
              <a:t>Fondamenti di laboratorio di Data Science </a:t>
            </a: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007258F-B97F-F3D0-C605-607D51065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5529264"/>
            <a:ext cx="12192000" cy="1328737"/>
          </a:xfrm>
          <a:custGeom>
            <a:avLst/>
            <a:gdLst>
              <a:gd name="connsiteX0" fmla="*/ 0 w 12192000"/>
              <a:gd name="connsiteY0" fmla="*/ 0 h 1328737"/>
              <a:gd name="connsiteX1" fmla="*/ 1 w 12192000"/>
              <a:gd name="connsiteY1" fmla="*/ 0 h 1328737"/>
              <a:gd name="connsiteX2" fmla="*/ 1 w 12192000"/>
              <a:gd name="connsiteY2" fmla="*/ 131028 h 1328737"/>
              <a:gd name="connsiteX3" fmla="*/ 13428 w 12192000"/>
              <a:gd name="connsiteY3" fmla="*/ 264218 h 1328737"/>
              <a:gd name="connsiteX4" fmla="*/ 660931 w 12192000"/>
              <a:gd name="connsiteY4" fmla="*/ 791948 h 1328737"/>
              <a:gd name="connsiteX5" fmla="*/ 11531069 w 12192000"/>
              <a:gd name="connsiteY5" fmla="*/ 791948 h 1328737"/>
              <a:gd name="connsiteX6" fmla="*/ 12192000 w 12192000"/>
              <a:gd name="connsiteY6" fmla="*/ 131017 h 1328737"/>
              <a:gd name="connsiteX7" fmla="*/ 12192000 w 12192000"/>
              <a:gd name="connsiteY7" fmla="*/ 1328737 h 1328737"/>
              <a:gd name="connsiteX8" fmla="*/ 0 w 12192000"/>
              <a:gd name="connsiteY8" fmla="*/ 1328737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328737">
                <a:moveTo>
                  <a:pt x="0" y="0"/>
                </a:moveTo>
                <a:lnTo>
                  <a:pt x="1" y="0"/>
                </a:lnTo>
                <a:lnTo>
                  <a:pt x="1" y="131028"/>
                </a:lnTo>
                <a:lnTo>
                  <a:pt x="13428" y="264218"/>
                </a:lnTo>
                <a:cubicBezTo>
                  <a:pt x="75057" y="565393"/>
                  <a:pt x="341537" y="791948"/>
                  <a:pt x="660931" y="791948"/>
                </a:cubicBezTo>
                <a:lnTo>
                  <a:pt x="11531069" y="791948"/>
                </a:lnTo>
                <a:cubicBezTo>
                  <a:pt x="11896091" y="791948"/>
                  <a:pt x="12192000" y="496039"/>
                  <a:pt x="12192000" y="131017"/>
                </a:cubicBezTo>
                <a:lnTo>
                  <a:pt x="12192000" y="1328737"/>
                </a:lnTo>
                <a:lnTo>
                  <a:pt x="0" y="132873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1C0F0DA-5698-647D-BA19-F9AF00239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004" y="4395917"/>
            <a:ext cx="4781396" cy="125843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Giorgio Olivieri</a:t>
            </a:r>
          </a:p>
          <a:p>
            <a:r>
              <a:rPr lang="it-IT" dirty="0">
                <a:solidFill>
                  <a:srgbClr val="FFFFFF"/>
                </a:solidFill>
              </a:rPr>
              <a:t>Matricola 1114959</a:t>
            </a:r>
          </a:p>
        </p:txBody>
      </p:sp>
    </p:spTree>
    <p:extLst>
      <p:ext uri="{BB962C8B-B14F-4D97-AF65-F5344CB8AC3E}">
        <p14:creationId xmlns:p14="http://schemas.microsoft.com/office/powerpoint/2010/main" val="416695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DC71D3-9C51-02E0-FB21-E6E055BDC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50162"/>
            <a:ext cx="10496987" cy="1308820"/>
          </a:xfrm>
        </p:spPr>
        <p:txBody>
          <a:bodyPr anchor="t">
            <a:normAutofit/>
          </a:bodyPr>
          <a:lstStyle/>
          <a:p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C8F220C-6D2B-9133-1857-D8D0213700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8636E0A-1693-27F1-4B1B-1ADB624A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C15738-D92D-8A54-853B-157860788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7C4A6A-46F8-98F1-1CF0-507C08494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67" y="1635617"/>
            <a:ext cx="9956747" cy="4472221"/>
          </a:xfrm>
        </p:spPr>
        <p:txBody>
          <a:bodyPr>
            <a:normAutofit/>
          </a:bodyPr>
          <a:lstStyle/>
          <a:p>
            <a:r>
              <a:rPr lang="it-IT" dirty="0"/>
              <a:t>In questa </a:t>
            </a:r>
            <a:r>
              <a:rPr lang="it-IT"/>
              <a:t>parte  </a:t>
            </a:r>
            <a:r>
              <a:rPr lang="it-IT" dirty="0"/>
              <a:t>la features categorica ‘</a:t>
            </a:r>
            <a:r>
              <a:rPr lang="it-IT" dirty="0" err="1"/>
              <a:t>type</a:t>
            </a:r>
            <a:r>
              <a:rPr lang="it-IT" dirty="0"/>
              <a:t>’, tramite label encoder, è stata trasformata in un valore intero. In questo modo si sono evitati eventuali problemi per alcuni algoritmi che non lavorano con features categoriche o che comunque possono generare </a:t>
            </a:r>
            <a:r>
              <a:rPr lang="it-IT" dirty="0" err="1"/>
              <a:t>warnings</a:t>
            </a:r>
            <a:r>
              <a:rPr lang="it-IT" dirty="0"/>
              <a:t> a </a:t>
            </a:r>
            <a:r>
              <a:rPr lang="it-IT" dirty="0" err="1"/>
              <a:t>runtime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I dati sono stati scalati</a:t>
            </a:r>
          </a:p>
          <a:p>
            <a:r>
              <a:rPr lang="it-IT" dirty="0"/>
              <a:t>I dati sono stati divisi in training set e test set </a:t>
            </a:r>
          </a:p>
        </p:txBody>
      </p:sp>
      <p:pic>
        <p:nvPicPr>
          <p:cNvPr id="10" name="Immagine 9" descr="Immagine che contiene testo, schermata, Carattere, schermo&#10;&#10;Descrizione generata automaticamente">
            <a:extLst>
              <a:ext uri="{FF2B5EF4-FFF2-40B4-BE49-F238E27FC236}">
                <a16:creationId xmlns:a16="http://schemas.microsoft.com/office/drawing/2014/main" id="{C95ACCCF-6A74-48CF-FC97-F7471C601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97" y="2708132"/>
            <a:ext cx="4867954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3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0E20B9-AC27-D13E-B517-8CAA9AEAA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732080"/>
          </a:xfrm>
        </p:spPr>
        <p:txBody>
          <a:bodyPr/>
          <a:lstStyle/>
          <a:p>
            <a:r>
              <a:rPr lang="it-IT" dirty="0"/>
              <a:t>Modelli utilizzati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1CFDD7-73FA-8812-B562-0E17D3D8A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67" y="1688596"/>
            <a:ext cx="9956747" cy="3870181"/>
          </a:xfrm>
        </p:spPr>
        <p:txBody>
          <a:bodyPr/>
          <a:lstStyle/>
          <a:p>
            <a:r>
              <a:rPr lang="it-IT"/>
              <a:t>L’obiettivo è </a:t>
            </a:r>
            <a:r>
              <a:rPr lang="it-IT" dirty="0" err="1"/>
              <a:t>predirre</a:t>
            </a:r>
            <a:r>
              <a:rPr lang="it-IT" dirty="0"/>
              <a:t> la qualità del vino. Il target ‘</a:t>
            </a:r>
            <a:r>
              <a:rPr lang="it-IT" dirty="0" err="1"/>
              <a:t>quality</a:t>
            </a:r>
            <a:r>
              <a:rPr lang="it-IT" dirty="0"/>
              <a:t>’ , nella descrizione del dataset, è un valore intero compreso tra 0 e 10.</a:t>
            </a:r>
          </a:p>
          <a:p>
            <a:r>
              <a:rPr lang="it-IT" dirty="0"/>
              <a:t>L’approccio utilizzato pertanto è stato quello della classificazione tramite diversi modelli per valutarne l’efficienza. In particolare :</a:t>
            </a:r>
          </a:p>
          <a:p>
            <a:r>
              <a:rPr lang="it-IT" dirty="0"/>
              <a:t>-linear SVM con approccio </a:t>
            </a:r>
            <a:r>
              <a:rPr lang="it-IT" dirty="0" err="1"/>
              <a:t>holdout</a:t>
            </a:r>
            <a:endParaRPr lang="it-IT" dirty="0"/>
          </a:p>
          <a:p>
            <a:r>
              <a:rPr lang="it-IT" dirty="0"/>
              <a:t>-linear SVM con approccio cross </a:t>
            </a:r>
            <a:r>
              <a:rPr lang="it-IT" dirty="0" err="1"/>
              <a:t>validation</a:t>
            </a:r>
            <a:endParaRPr lang="it-IT" dirty="0"/>
          </a:p>
          <a:p>
            <a:r>
              <a:rPr lang="it-IT" dirty="0"/>
              <a:t>-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  <a:p>
            <a:r>
              <a:rPr lang="it-IT" dirty="0"/>
              <a:t>-KNN</a:t>
            </a:r>
          </a:p>
          <a:p>
            <a:r>
              <a:rPr lang="it-IT" dirty="0"/>
              <a:t>-Random </a:t>
            </a:r>
            <a:r>
              <a:rPr lang="it-IT" dirty="0" err="1"/>
              <a:t>forest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6EBF31-B3B8-254B-E738-21678CC0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5B7EB9-0A6C-8EED-E82D-DD3F3EE85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87CA07-CAE8-E0B3-05C2-D1C3374D1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02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ACBB4-724E-0477-712E-F55DBA7D4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654806"/>
          </a:xfrm>
        </p:spPr>
        <p:txBody>
          <a:bodyPr>
            <a:normAutofit fontScale="90000"/>
          </a:bodyPr>
          <a:lstStyle/>
          <a:p>
            <a:r>
              <a:rPr lang="it-IT" dirty="0"/>
              <a:t>Linear SVM con </a:t>
            </a:r>
            <a:r>
              <a:rPr lang="it-IT" dirty="0" err="1"/>
              <a:t>holdout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0CDB24-F9B0-255E-FBDE-F2C6DA8E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67" y="1513787"/>
            <a:ext cx="9956747" cy="4663175"/>
          </a:xfrm>
        </p:spPr>
        <p:txBody>
          <a:bodyPr/>
          <a:lstStyle/>
          <a:p>
            <a:r>
              <a:rPr lang="it-IT" dirty="0"/>
              <a:t>Dopo aver diviso i dati il modello è stato addestrato e sono stati valutati i risultati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23B642-D517-EADE-6B4B-F4C7FDBBE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CF79C3-60C1-AE0B-79BB-AD6B46417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E67CE9-B975-3B06-4322-2BF5DDA9E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12</a:t>
            </a:fld>
            <a:endParaRPr lang="en-US"/>
          </a:p>
        </p:txBody>
      </p:sp>
      <p:pic>
        <p:nvPicPr>
          <p:cNvPr id="8" name="Immagine 7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D41D8908-18D6-A1AD-0119-27671C578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7" y="2014069"/>
            <a:ext cx="6839905" cy="2048161"/>
          </a:xfrm>
          <a:prstGeom prst="rect">
            <a:avLst/>
          </a:prstGeom>
        </p:spPr>
      </p:pic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853C2F5-B16E-54F3-66D3-FDF5AB71B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811" y="4244793"/>
            <a:ext cx="4248743" cy="236253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E6E8C72-9065-07E4-D5ED-1494EBA842D5}"/>
              </a:ext>
            </a:extLst>
          </p:cNvPr>
          <p:cNvSpPr txBox="1"/>
          <p:nvPr/>
        </p:nvSpPr>
        <p:spPr>
          <a:xfrm>
            <a:off x="2464598" y="5007148"/>
            <a:ext cx="1237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Report sul modello</a:t>
            </a:r>
          </a:p>
        </p:txBody>
      </p:sp>
    </p:spTree>
    <p:extLst>
      <p:ext uri="{BB962C8B-B14F-4D97-AF65-F5344CB8AC3E}">
        <p14:creationId xmlns:p14="http://schemas.microsoft.com/office/powerpoint/2010/main" val="770341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08B39A7-5BF4-341C-12CB-5518793A2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1939BB-8614-4E54-74E0-27E468B83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7001" y="0"/>
            <a:ext cx="8035000" cy="6858001"/>
          </a:xfrm>
          <a:custGeom>
            <a:avLst/>
            <a:gdLst>
              <a:gd name="connsiteX0" fmla="*/ 0 w 8035000"/>
              <a:gd name="connsiteY0" fmla="*/ 0 h 6858001"/>
              <a:gd name="connsiteX1" fmla="*/ 8035000 w 8035000"/>
              <a:gd name="connsiteY1" fmla="*/ 0 h 6858001"/>
              <a:gd name="connsiteX2" fmla="*/ 8035000 w 8035000"/>
              <a:gd name="connsiteY2" fmla="*/ 6858001 h 6858001"/>
              <a:gd name="connsiteX3" fmla="*/ 137897 w 8035000"/>
              <a:gd name="connsiteY3" fmla="*/ 6858001 h 6858001"/>
              <a:gd name="connsiteX4" fmla="*/ 274509 w 8035000"/>
              <a:gd name="connsiteY4" fmla="*/ 6844229 h 6858001"/>
              <a:gd name="connsiteX5" fmla="*/ 815799 w 8035000"/>
              <a:gd name="connsiteY5" fmla="*/ 6180089 h 6858001"/>
              <a:gd name="connsiteX6" fmla="*/ 815799 w 8035000"/>
              <a:gd name="connsiteY6" fmla="*/ 677915 h 6858001"/>
              <a:gd name="connsiteX7" fmla="*/ 137886 w 8035000"/>
              <a:gd name="connsiteY7" fmla="*/ 2 h 6858001"/>
              <a:gd name="connsiteX8" fmla="*/ 0 w 8035000"/>
              <a:gd name="connsiteY8" fmla="*/ 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35000" h="6858001">
                <a:moveTo>
                  <a:pt x="0" y="0"/>
                </a:moveTo>
                <a:lnTo>
                  <a:pt x="8035000" y="0"/>
                </a:lnTo>
                <a:lnTo>
                  <a:pt x="8035000" y="6858001"/>
                </a:lnTo>
                <a:lnTo>
                  <a:pt x="137897" y="6858001"/>
                </a:lnTo>
                <a:lnTo>
                  <a:pt x="274509" y="6844229"/>
                </a:lnTo>
                <a:cubicBezTo>
                  <a:pt x="583423" y="6781017"/>
                  <a:pt x="815799" y="6507690"/>
                  <a:pt x="815799" y="6180089"/>
                </a:cubicBezTo>
                <a:lnTo>
                  <a:pt x="815799" y="677915"/>
                </a:lnTo>
                <a:cubicBezTo>
                  <a:pt x="815799" y="303514"/>
                  <a:pt x="512287" y="2"/>
                  <a:pt x="137886" y="2"/>
                </a:cubicBezTo>
                <a:lnTo>
                  <a:pt x="0" y="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Segnaposto contenuto 7" descr="Immagine che contiene testo, schermata, quadrato, Policromia&#10;&#10;Descrizione generata automaticamente">
            <a:extLst>
              <a:ext uri="{FF2B5EF4-FFF2-40B4-BE49-F238E27FC236}">
                <a16:creationId xmlns:a16="http://schemas.microsoft.com/office/drawing/2014/main" id="{1E2211AC-6453-C1CC-3FAD-8B4782D31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3" b="3"/>
          <a:stretch/>
        </p:blipFill>
        <p:spPr>
          <a:xfrm>
            <a:off x="5785873" y="951512"/>
            <a:ext cx="5566371" cy="4940058"/>
          </a:xfrm>
          <a:prstGeom prst="rect">
            <a:avLst/>
          </a:prstGeo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BD398B-51C2-2903-2C04-82D55F8BD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kern="1200" cap="all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4A7B04-7688-681F-97AC-A90F2950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E09ED98-462A-551D-C52C-8824B6E3B424}"/>
              </a:ext>
            </a:extLst>
          </p:cNvPr>
          <p:cNvSpPr txBox="1"/>
          <p:nvPr/>
        </p:nvSpPr>
        <p:spPr>
          <a:xfrm>
            <a:off x="81342" y="300445"/>
            <a:ext cx="47155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Confusion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del modello per capire dove sbaglia.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Un problema deriva dal fatto che il supporto , eccetto che per le classi 5 e 6, è estremamente basso; questo è evidente anche dalla matrice.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Infatti  l’accuratezza  del modello non è alta.</a:t>
            </a:r>
          </a:p>
        </p:txBody>
      </p:sp>
    </p:spTree>
    <p:extLst>
      <p:ext uri="{BB962C8B-B14F-4D97-AF65-F5344CB8AC3E}">
        <p14:creationId xmlns:p14="http://schemas.microsoft.com/office/powerpoint/2010/main" val="1121926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BA6870-D03B-59F6-3B20-ECB878D96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6A66A2B-F1F2-F738-B112-57DFB72DD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5338112"/>
            <a:ext cx="6816312" cy="133707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40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007C44E-5608-5BA7-E07F-64016EA2A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5143500"/>
          </a:xfrm>
          <a:custGeom>
            <a:avLst/>
            <a:gdLst>
              <a:gd name="connsiteX0" fmla="*/ 0 w 12191998"/>
              <a:gd name="connsiteY0" fmla="*/ 0 h 5143500"/>
              <a:gd name="connsiteX1" fmla="*/ 12191998 w 12191998"/>
              <a:gd name="connsiteY1" fmla="*/ 0 h 5143500"/>
              <a:gd name="connsiteX2" fmla="*/ 12191998 w 12191998"/>
              <a:gd name="connsiteY2" fmla="*/ 4482569 h 5143500"/>
              <a:gd name="connsiteX3" fmla="*/ 11531067 w 12191998"/>
              <a:gd name="connsiteY3" fmla="*/ 5143500 h 5143500"/>
              <a:gd name="connsiteX4" fmla="*/ 660929 w 12191998"/>
              <a:gd name="connsiteY4" fmla="*/ 5143500 h 5143500"/>
              <a:gd name="connsiteX5" fmla="*/ 13426 w 12191998"/>
              <a:gd name="connsiteY5" fmla="*/ 4615770 h 5143500"/>
              <a:gd name="connsiteX6" fmla="*/ 0 w 12191998"/>
              <a:gd name="connsiteY6" fmla="*/ 448259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8" h="5143500">
                <a:moveTo>
                  <a:pt x="0" y="0"/>
                </a:moveTo>
                <a:lnTo>
                  <a:pt x="12191998" y="0"/>
                </a:lnTo>
                <a:lnTo>
                  <a:pt x="12191998" y="4482569"/>
                </a:lnTo>
                <a:cubicBezTo>
                  <a:pt x="12191998" y="4847591"/>
                  <a:pt x="11896089" y="5143500"/>
                  <a:pt x="11531067" y="5143500"/>
                </a:cubicBezTo>
                <a:lnTo>
                  <a:pt x="660929" y="5143500"/>
                </a:lnTo>
                <a:cubicBezTo>
                  <a:pt x="341535" y="5143500"/>
                  <a:pt x="75055" y="4916945"/>
                  <a:pt x="13426" y="4615770"/>
                </a:cubicBezTo>
                <a:lnTo>
                  <a:pt x="0" y="44825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BDA0B8-E60B-D60B-1450-435803223A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Segnaposto contenuto 7" descr="Immagine che contiene testo, schermata, schermo, numero&#10;&#10;Descrizione generata automaticamente">
            <a:extLst>
              <a:ext uri="{FF2B5EF4-FFF2-40B4-BE49-F238E27FC236}">
                <a16:creationId xmlns:a16="http://schemas.microsoft.com/office/drawing/2014/main" id="{7380BE58-5B0C-F055-2047-14D7E6C03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98" y="576035"/>
            <a:ext cx="5934321" cy="4361725"/>
          </a:xfrm>
          <a:prstGeom prst="rect">
            <a:avLst/>
          </a:prstGeom>
        </p:spPr>
      </p:pic>
      <p:pic>
        <p:nvPicPr>
          <p:cNvPr id="10" name="Immagine 9" descr="Immagine che contiene testo, schermata, Carattere, menu&#10;&#10;Descrizione generata automaticamente">
            <a:extLst>
              <a:ext uri="{FF2B5EF4-FFF2-40B4-BE49-F238E27FC236}">
                <a16:creationId xmlns:a16="http://schemas.microsoft.com/office/drawing/2014/main" id="{55F0E56C-72E4-45DB-1737-28B17B5C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127" y="661844"/>
            <a:ext cx="2154715" cy="3559271"/>
          </a:xfrm>
          <a:prstGeom prst="rect">
            <a:avLst/>
          </a:prstGeo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DBAB5A-3E99-974F-CFFF-D4BD3D00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b="0" kern="1200" cap="all" spc="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FE0A54-C39F-EA90-6416-787C08F1D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31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2355FF-8F11-8B42-C388-7DC21C2DE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641928"/>
          </a:xfrm>
        </p:spPr>
        <p:txBody>
          <a:bodyPr>
            <a:normAutofit fontScale="90000"/>
          </a:bodyPr>
          <a:lstStyle/>
          <a:p>
            <a:r>
              <a:rPr lang="it-IT" dirty="0"/>
              <a:t>Linear SVM con 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8" name="Segnaposto contenuto 7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A9F769CC-C5FA-83D6-FE6A-FEBB7D998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181" y="1863877"/>
            <a:ext cx="7613654" cy="4373921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F59DC5-9623-A71A-D33A-ADA09303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F4AD00-D143-1D7E-D83A-21AF87FB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F04C6F7-2B92-1BB1-7B42-676C9AC1B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15</a:t>
            </a:fld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6D6C82A-5066-1426-8A38-2C20B3ADB3BE}"/>
              </a:ext>
            </a:extLst>
          </p:cNvPr>
          <p:cNvSpPr txBox="1"/>
          <p:nvPr/>
        </p:nvSpPr>
        <p:spPr>
          <a:xfrm>
            <a:off x="568810" y="2699266"/>
            <a:ext cx="2370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risultati sono praticamente identici e abbastanza bassi </a:t>
            </a:r>
          </a:p>
        </p:txBody>
      </p:sp>
    </p:spTree>
    <p:extLst>
      <p:ext uri="{BB962C8B-B14F-4D97-AF65-F5344CB8AC3E}">
        <p14:creationId xmlns:p14="http://schemas.microsoft.com/office/powerpoint/2010/main" val="1509832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3D8FF62-652A-F48D-7206-16657E0B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E9777C-10CE-37BD-B5EE-8E9325DE4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50162"/>
            <a:ext cx="5202725" cy="1802538"/>
          </a:xfrm>
        </p:spPr>
        <p:txBody>
          <a:bodyPr anchor="t">
            <a:normAutofit/>
          </a:bodyPr>
          <a:lstStyle/>
          <a:p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AA3516-CC55-8F38-35B3-8C0BC73FCF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4040BA6-9337-3F6A-9747-FF0EEF44A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36" y="2569464"/>
            <a:ext cx="5170977" cy="3555138"/>
          </a:xfrm>
        </p:spPr>
        <p:txBody>
          <a:bodyPr anchor="b">
            <a:normAutofit/>
          </a:bodyPr>
          <a:lstStyle/>
          <a:p>
            <a:r>
              <a:rPr lang="en-US" dirty="0" err="1"/>
              <a:t>Vedo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risulta</a:t>
            </a:r>
            <a:r>
              <a:rPr lang="en-US" dirty="0"/>
              <a:t> </a:t>
            </a:r>
            <a:r>
              <a:rPr lang="en-US" dirty="0" err="1"/>
              <a:t>leggermente</a:t>
            </a:r>
            <a:r>
              <a:rPr lang="en-US" dirty="0"/>
              <a:t> </a:t>
            </a:r>
            <a:r>
              <a:rPr lang="en-US" dirty="0" err="1"/>
              <a:t>migliore</a:t>
            </a:r>
            <a:r>
              <a:rPr lang="en-US" dirty="0"/>
              <a:t> e ne </a:t>
            </a:r>
            <a:r>
              <a:rPr lang="en-US" dirty="0" err="1"/>
              <a:t>valuto</a:t>
            </a:r>
            <a:r>
              <a:rPr lang="en-US" dirty="0"/>
              <a:t> la feature importance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CCAF2B-5EB9-CC77-572F-64B77A831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7141" y="0"/>
            <a:ext cx="5054861" cy="6858000"/>
          </a:xfrm>
          <a:custGeom>
            <a:avLst/>
            <a:gdLst>
              <a:gd name="connsiteX0" fmla="*/ 677913 w 5054861"/>
              <a:gd name="connsiteY0" fmla="*/ 0 h 6858000"/>
              <a:gd name="connsiteX1" fmla="*/ 5054861 w 5054861"/>
              <a:gd name="connsiteY1" fmla="*/ 0 h 6858000"/>
              <a:gd name="connsiteX2" fmla="*/ 5054861 w 5054861"/>
              <a:gd name="connsiteY2" fmla="*/ 6858000 h 6858000"/>
              <a:gd name="connsiteX3" fmla="*/ 677913 w 5054861"/>
              <a:gd name="connsiteY3" fmla="*/ 6858000 h 6858000"/>
              <a:gd name="connsiteX4" fmla="*/ 0 w 5054861"/>
              <a:gd name="connsiteY4" fmla="*/ 6180087 h 6858000"/>
              <a:gd name="connsiteX5" fmla="*/ 0 w 5054861"/>
              <a:gd name="connsiteY5" fmla="*/ 677913 h 6858000"/>
              <a:gd name="connsiteX6" fmla="*/ 677913 w 505486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4861" h="6858000">
                <a:moveTo>
                  <a:pt x="677913" y="0"/>
                </a:moveTo>
                <a:lnTo>
                  <a:pt x="5054861" y="0"/>
                </a:lnTo>
                <a:lnTo>
                  <a:pt x="5054861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Immagine 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AAD70635-B787-C598-63F7-D56450F80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183"/>
            <a:ext cx="6096000" cy="4470763"/>
          </a:xfrm>
          <a:prstGeom prst="rect">
            <a:avLst/>
          </a:prstGeom>
        </p:spPr>
      </p:pic>
      <p:pic>
        <p:nvPicPr>
          <p:cNvPr id="8" name="Segnaposto contenuto 7" descr="Immagine che contiene testo, Carattere, software, Software multimediale&#10;&#10;Descrizione generata automaticamente">
            <a:extLst>
              <a:ext uri="{FF2B5EF4-FFF2-40B4-BE49-F238E27FC236}">
                <a16:creationId xmlns:a16="http://schemas.microsoft.com/office/drawing/2014/main" id="{DEF8044F-C7EA-302E-A42B-E07AA5CC3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016" y="4853129"/>
            <a:ext cx="3893158" cy="1503518"/>
          </a:xfrm>
          <a:prstGeom prst="rect">
            <a:avLst/>
          </a:prstGeo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E8123D-CD27-4AEF-FF7D-D202A543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30E5BB-E615-5E5A-F76B-F5CC104B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513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81D3EFC-5D08-25D7-2281-831F8DDB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BF8BDC-AE1A-BE69-EFEC-727540B84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99BF29-341A-FAEE-D58E-350D2D21C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b="0" kern="1200" cap="all" spc="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Segnaposto contenuto 7" descr="Immagine che contiene testo, schermata, Policromia, quadrato&#10;&#10;Descrizione generata automaticamente">
            <a:extLst>
              <a:ext uri="{FF2B5EF4-FFF2-40B4-BE49-F238E27FC236}">
                <a16:creationId xmlns:a16="http://schemas.microsoft.com/office/drawing/2014/main" id="{106FB5F4-0A69-F490-5D27-ABC739077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3" b="3"/>
          <a:stretch/>
        </p:blipFill>
        <p:spPr>
          <a:xfrm>
            <a:off x="2362873" y="107950"/>
            <a:ext cx="7477041" cy="6635750"/>
          </a:xfrm>
          <a:custGeom>
            <a:avLst/>
            <a:gdLst/>
            <a:ahLst/>
            <a:cxnLst/>
            <a:rect l="l" t="t" r="r" b="b"/>
            <a:pathLst>
              <a:path w="7477041" h="6635750">
                <a:moveTo>
                  <a:pt x="671073" y="0"/>
                </a:moveTo>
                <a:lnTo>
                  <a:pt x="6805968" y="0"/>
                </a:lnTo>
                <a:cubicBezTo>
                  <a:pt x="7176591" y="0"/>
                  <a:pt x="7477041" y="300450"/>
                  <a:pt x="7477041" y="671073"/>
                </a:cubicBezTo>
                <a:lnTo>
                  <a:pt x="7477041" y="5964677"/>
                </a:lnTo>
                <a:cubicBezTo>
                  <a:pt x="7477041" y="6335300"/>
                  <a:pt x="7176591" y="6635750"/>
                  <a:pt x="6805968" y="6635750"/>
                </a:cubicBezTo>
                <a:lnTo>
                  <a:pt x="671073" y="6635750"/>
                </a:lnTo>
                <a:cubicBezTo>
                  <a:pt x="300450" y="6635750"/>
                  <a:pt x="0" y="6335300"/>
                  <a:pt x="0" y="5964677"/>
                </a:cubicBezTo>
                <a:lnTo>
                  <a:pt x="0" y="671073"/>
                </a:lnTo>
                <a:cubicBezTo>
                  <a:pt x="0" y="300450"/>
                  <a:pt x="300450" y="0"/>
                  <a:pt x="671073" y="0"/>
                </a:cubicBezTo>
                <a:close/>
              </a:path>
            </a:pathLst>
          </a:cu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F22036-7D83-4686-E8C4-EEE1E93E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22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67963B-515F-0201-6558-A1384774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855901"/>
          </a:xfrm>
        </p:spPr>
        <p:txBody>
          <a:bodyPr/>
          <a:lstStyle/>
          <a:p>
            <a:r>
              <a:rPr lang="it-IT" dirty="0"/>
              <a:t>KNN</a:t>
            </a:r>
          </a:p>
        </p:txBody>
      </p:sp>
      <p:pic>
        <p:nvPicPr>
          <p:cNvPr id="8" name="Segnaposto contenuto 7" descr="Immagine che contiene testo, Carattere, software, Software multimediale&#10;&#10;Descrizione generata automaticamente">
            <a:extLst>
              <a:ext uri="{FF2B5EF4-FFF2-40B4-BE49-F238E27FC236}">
                <a16:creationId xmlns:a16="http://schemas.microsoft.com/office/drawing/2014/main" id="{1539E7A4-EC9A-77F3-ACE5-172C46C40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07" y="2103120"/>
            <a:ext cx="8049623" cy="2978331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7E655CD-792C-BE11-F239-0FBF56943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590D67-B2B2-D15F-66F0-17C709FCC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69447A0-8900-B0F8-F62C-5A054FE5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80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D10598-AE1E-D31C-0402-9EF532B7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CBF7264F-0DBD-EFC5-E1C3-F3D63F52A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40" y="231956"/>
            <a:ext cx="8570795" cy="6394087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E170F9-364A-0DED-BCD8-6C2E29BED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475050-B912-3369-4677-0CB3F0D8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248752-D43A-8D34-DF9E-160C822A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20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3AFAE7-BFD8-FAD4-96E0-ABB99589E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67" y="788565"/>
            <a:ext cx="9956747" cy="5388397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it-IT" dirty="0"/>
              <a:t> Questo progetto si è concentrato sulla predizione della qualità del vino da un dataset contenente varie features. In particolare si è vista la differenza della predizione prima considerando tutte le tipologie (cioè colore rosso o bianco) insieme e poi separate.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it-IT" dirty="0"/>
              <a:t> I principali punti del progetto effettuato vertono su :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Analisi esplorativa dei dati</a:t>
            </a:r>
          </a:p>
          <a:p>
            <a:pPr algn="just">
              <a:lnSpc>
                <a:spcPct val="150000"/>
              </a:lnSpc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Applicazione di alcuni modelli per la previsione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Analisi dei risultati ottenuti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2A7161-4A10-8CB9-4A1D-9342B598B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A05BCD-0021-8DEA-0740-27F5FCE87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12A6AA-80CF-C811-B03D-CD2B3ED7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27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81D3EFC-5D08-25D7-2281-831F8DDB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9F0744A-0531-8BB7-FA0D-8CBB48E5FE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0D8924-3C45-C758-1E89-6EB395B39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b="0" kern="1200" cap="all" spc="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Segnaposto contenuto 7" descr="Immagine che contiene testo, schermata, quadrato, Rettangolo&#10;&#10;Descrizione generata automaticamente">
            <a:extLst>
              <a:ext uri="{FF2B5EF4-FFF2-40B4-BE49-F238E27FC236}">
                <a16:creationId xmlns:a16="http://schemas.microsoft.com/office/drawing/2014/main" id="{093D0A95-0287-A7DF-0090-5F219D5E3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3" b="3"/>
          <a:stretch/>
        </p:blipFill>
        <p:spPr>
          <a:xfrm>
            <a:off x="2362873" y="107950"/>
            <a:ext cx="7477041" cy="6635750"/>
          </a:xfrm>
          <a:custGeom>
            <a:avLst/>
            <a:gdLst/>
            <a:ahLst/>
            <a:cxnLst/>
            <a:rect l="l" t="t" r="r" b="b"/>
            <a:pathLst>
              <a:path w="7477041" h="6635750">
                <a:moveTo>
                  <a:pt x="671073" y="0"/>
                </a:moveTo>
                <a:lnTo>
                  <a:pt x="6805968" y="0"/>
                </a:lnTo>
                <a:cubicBezTo>
                  <a:pt x="7176591" y="0"/>
                  <a:pt x="7477041" y="300450"/>
                  <a:pt x="7477041" y="671073"/>
                </a:cubicBezTo>
                <a:lnTo>
                  <a:pt x="7477041" y="5964677"/>
                </a:lnTo>
                <a:cubicBezTo>
                  <a:pt x="7477041" y="6335300"/>
                  <a:pt x="7176591" y="6635750"/>
                  <a:pt x="6805968" y="6635750"/>
                </a:cubicBezTo>
                <a:lnTo>
                  <a:pt x="671073" y="6635750"/>
                </a:lnTo>
                <a:cubicBezTo>
                  <a:pt x="300450" y="6635750"/>
                  <a:pt x="0" y="6335300"/>
                  <a:pt x="0" y="5964677"/>
                </a:cubicBezTo>
                <a:lnTo>
                  <a:pt x="0" y="671073"/>
                </a:lnTo>
                <a:cubicBezTo>
                  <a:pt x="0" y="300450"/>
                  <a:pt x="300450" y="0"/>
                  <a:pt x="671073" y="0"/>
                </a:cubicBezTo>
                <a:close/>
              </a:path>
            </a:pathLst>
          </a:cu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092087-B0CA-58EE-A5AF-AD7FF2939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657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609C5-5081-CF27-0DD8-051000778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60835"/>
          </a:xfrm>
        </p:spPr>
        <p:txBody>
          <a:bodyPr>
            <a:normAutofit fontScale="90000"/>
          </a:bodyPr>
          <a:lstStyle/>
          <a:p>
            <a:endParaRPr lang="it-IT" dirty="0"/>
          </a:p>
        </p:txBody>
      </p:sp>
      <p:pic>
        <p:nvPicPr>
          <p:cNvPr id="8" name="Segnaposto contenuto 7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4F0B017D-7540-65F6-AB61-5F299F6BA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1486467"/>
            <a:ext cx="9604043" cy="4899031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7DA9E9C-E172-124E-C1A8-A52EFFBDB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4AB88D-18B4-A80C-A2B0-699198E4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B765B5-FCAF-0D49-AC78-1AD8CB676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21</a:t>
            </a:fld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DB77AA4-957A-41DA-C987-179449FE6886}"/>
              </a:ext>
            </a:extLst>
          </p:cNvPr>
          <p:cNvSpPr txBox="1"/>
          <p:nvPr/>
        </p:nvSpPr>
        <p:spPr>
          <a:xfrm>
            <a:off x="1209675" y="523875"/>
            <a:ext cx="852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Variazione dell’accuratezza del KNN in base al parametro che specifica il numero di vicini da considerare. Anche </a:t>
            </a:r>
            <a:r>
              <a:rPr lang="it-IT" dirty="0" err="1"/>
              <a:t>utillizzando</a:t>
            </a:r>
            <a:r>
              <a:rPr lang="it-IT" dirty="0"/>
              <a:t> la configurazione di default ho buoni risultati</a:t>
            </a:r>
          </a:p>
        </p:txBody>
      </p:sp>
    </p:spTree>
    <p:extLst>
      <p:ext uri="{BB962C8B-B14F-4D97-AF65-F5344CB8AC3E}">
        <p14:creationId xmlns:p14="http://schemas.microsoft.com/office/powerpoint/2010/main" val="748637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51994E-6F19-6769-9A24-31DB951C2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699147"/>
          </a:xfrm>
        </p:spPr>
        <p:txBody>
          <a:bodyPr/>
          <a:lstStyle/>
          <a:p>
            <a:r>
              <a:rPr lang="it-IT" dirty="0"/>
              <a:t>Random </a:t>
            </a:r>
            <a:r>
              <a:rPr lang="it-IT" dirty="0" err="1"/>
              <a:t>forest</a:t>
            </a:r>
            <a:endParaRPr lang="it-IT" dirty="0"/>
          </a:p>
        </p:txBody>
      </p:sp>
      <p:pic>
        <p:nvPicPr>
          <p:cNvPr id="8" name="Segnaposto contenuto 7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9E03BC54-998F-CDC6-7C63-A4AA74CB7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00" y="2071636"/>
            <a:ext cx="8254464" cy="1724986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512CDB-A64E-A45F-21BF-815A201B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3A76CE-CAC5-4493-EEC9-D728D9D15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EED87A-D257-2BB0-C34D-8DA1D2E16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22</a:t>
            </a:fld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86DCA30-52FC-753D-6E66-CC57038B2828}"/>
              </a:ext>
            </a:extLst>
          </p:cNvPr>
          <p:cNvSpPr txBox="1"/>
          <p:nvPr/>
        </p:nvSpPr>
        <p:spPr>
          <a:xfrm>
            <a:off x="2508069" y="4441371"/>
            <a:ext cx="5878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Vedo che è il migliore e ne osservo pure la feature </a:t>
            </a:r>
            <a:r>
              <a:rPr lang="it-IT" dirty="0" err="1"/>
              <a:t>importance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4295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8016F5-DBB1-B754-D590-F30953350D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171D5C-60BB-DA6F-6DCA-6A494D41B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b="0" kern="1200" cap="all" spc="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Segnaposto contenuto 7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3B4B47DA-ED17-1342-268F-579C41413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15000" b="-1"/>
          <a:stretch/>
        </p:blipFill>
        <p:spPr>
          <a:xfrm>
            <a:off x="2362873" y="107950"/>
            <a:ext cx="7477041" cy="6635750"/>
          </a:xfrm>
          <a:custGeom>
            <a:avLst/>
            <a:gdLst/>
            <a:ahLst/>
            <a:cxnLst/>
            <a:rect l="l" t="t" r="r" b="b"/>
            <a:pathLst>
              <a:path w="7477041" h="6635750">
                <a:moveTo>
                  <a:pt x="671073" y="0"/>
                </a:moveTo>
                <a:lnTo>
                  <a:pt x="6805968" y="0"/>
                </a:lnTo>
                <a:cubicBezTo>
                  <a:pt x="7176591" y="0"/>
                  <a:pt x="7477041" y="300450"/>
                  <a:pt x="7477041" y="671073"/>
                </a:cubicBezTo>
                <a:lnTo>
                  <a:pt x="7477041" y="5964677"/>
                </a:lnTo>
                <a:cubicBezTo>
                  <a:pt x="7477041" y="6335300"/>
                  <a:pt x="7176591" y="6635750"/>
                  <a:pt x="6805968" y="6635750"/>
                </a:cubicBezTo>
                <a:lnTo>
                  <a:pt x="671073" y="6635750"/>
                </a:lnTo>
                <a:cubicBezTo>
                  <a:pt x="300450" y="6635750"/>
                  <a:pt x="0" y="6335300"/>
                  <a:pt x="0" y="5964677"/>
                </a:cubicBezTo>
                <a:lnTo>
                  <a:pt x="0" y="671073"/>
                </a:lnTo>
                <a:cubicBezTo>
                  <a:pt x="0" y="300450"/>
                  <a:pt x="300450" y="0"/>
                  <a:pt x="671073" y="0"/>
                </a:cubicBezTo>
                <a:close/>
              </a:path>
            </a:pathLst>
          </a:cu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606DD95-FE27-9C7C-931E-118FBB809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93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81D3EFC-5D08-25D7-2281-831F8DDB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6FB730D-D6CA-0A73-1F37-9BE2F5503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91E31A-00AB-F785-883C-26B310D5C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b="0" kern="1200" cap="all" spc="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Segnaposto contenuto 7" descr="Immagine che contiene schermata, testo, quadrato, Rettangolo&#10;&#10;Descrizione generata automaticamente">
            <a:extLst>
              <a:ext uri="{FF2B5EF4-FFF2-40B4-BE49-F238E27FC236}">
                <a16:creationId xmlns:a16="http://schemas.microsoft.com/office/drawing/2014/main" id="{4A5BC3C8-C34B-710A-E364-7CC2A55D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3" b="3"/>
          <a:stretch/>
        </p:blipFill>
        <p:spPr>
          <a:xfrm>
            <a:off x="2362873" y="107950"/>
            <a:ext cx="7477041" cy="6635750"/>
          </a:xfrm>
          <a:custGeom>
            <a:avLst/>
            <a:gdLst/>
            <a:ahLst/>
            <a:cxnLst/>
            <a:rect l="l" t="t" r="r" b="b"/>
            <a:pathLst>
              <a:path w="7477041" h="6635750">
                <a:moveTo>
                  <a:pt x="671073" y="0"/>
                </a:moveTo>
                <a:lnTo>
                  <a:pt x="6805968" y="0"/>
                </a:lnTo>
                <a:cubicBezTo>
                  <a:pt x="7176591" y="0"/>
                  <a:pt x="7477041" y="300450"/>
                  <a:pt x="7477041" y="671073"/>
                </a:cubicBezTo>
                <a:lnTo>
                  <a:pt x="7477041" y="5964677"/>
                </a:lnTo>
                <a:cubicBezTo>
                  <a:pt x="7477041" y="6335300"/>
                  <a:pt x="7176591" y="6635750"/>
                  <a:pt x="6805968" y="6635750"/>
                </a:cubicBezTo>
                <a:lnTo>
                  <a:pt x="671073" y="6635750"/>
                </a:lnTo>
                <a:cubicBezTo>
                  <a:pt x="300450" y="6635750"/>
                  <a:pt x="0" y="6335300"/>
                  <a:pt x="0" y="5964677"/>
                </a:cubicBezTo>
                <a:lnTo>
                  <a:pt x="0" y="671073"/>
                </a:lnTo>
                <a:cubicBezTo>
                  <a:pt x="0" y="300450"/>
                  <a:pt x="300450" y="0"/>
                  <a:pt x="671073" y="0"/>
                </a:cubicBezTo>
                <a:close/>
              </a:path>
            </a:pathLst>
          </a:cu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99378ED-20C6-657E-0AEC-F76CB68A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596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55C9CD-1CDE-8451-DEC3-FD79CFCE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202"/>
            <a:ext cx="9956747" cy="812561"/>
          </a:xfrm>
        </p:spPr>
        <p:txBody>
          <a:bodyPr/>
          <a:lstStyle/>
          <a:p>
            <a:r>
              <a:rPr lang="it-IT"/>
              <a:t>Voting classifier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F9F8A7-8F80-5D85-6BF8-D97AC3E15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67" y="875763"/>
            <a:ext cx="9956747" cy="5301199"/>
          </a:xfrm>
        </p:spPr>
        <p:txBody>
          <a:bodyPr/>
          <a:lstStyle/>
          <a:p>
            <a:r>
              <a:rPr lang="it-IT" dirty="0"/>
              <a:t>È il modo più semplice per combinare le previsioni di molti modelli semplici di machine learning. Fornisce un risultato di previsione medio basato sulla previsione di tutti i sotto modelli passati come parametro.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154AC8-3C71-22B5-DF3D-5EF74B844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2A72BA-8DF3-9F40-FE44-CF828A86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44F49C-27F7-DD00-DA8A-65109EA3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25</a:t>
            </a:fld>
            <a:endParaRPr lang="en-US"/>
          </a:p>
        </p:txBody>
      </p:sp>
      <p:pic>
        <p:nvPicPr>
          <p:cNvPr id="9" name="Immagine 8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73B6C2A9-F01A-4704-3264-804634365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14" y="2399215"/>
            <a:ext cx="8478433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86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E34C59-F02A-FC11-6452-C31EA12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 descr="Immagine che contiene testo, schermata, schermo, numero&#10;&#10;Descrizione generata automaticamente">
            <a:extLst>
              <a:ext uri="{FF2B5EF4-FFF2-40B4-BE49-F238E27FC236}">
                <a16:creationId xmlns:a16="http://schemas.microsoft.com/office/drawing/2014/main" id="{6922D543-6E35-F331-4564-7C09E897C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737" y="560469"/>
            <a:ext cx="8106770" cy="6047909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923A57-3C51-68D6-AFD4-0DCFF004D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34C196-74B3-60E5-CAD2-2D5B281D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80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81D3EFC-5D08-25D7-2281-831F8DDB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AAE103-7950-B66A-0527-D08F58958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345CAA-EC6E-9F51-BDA5-0F4FA5C43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sz="800" b="0" kern="1200" cap="all" spc="0" baseline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Segnaposto contenuto 8" descr="Immagine che contiene schermata, testo, quadrato, Rettangolo&#10;&#10;Descrizione generata automaticamente">
            <a:extLst>
              <a:ext uri="{FF2B5EF4-FFF2-40B4-BE49-F238E27FC236}">
                <a16:creationId xmlns:a16="http://schemas.microsoft.com/office/drawing/2014/main" id="{BCE199F9-8BB5-290E-B4B3-15B55D6F7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3" b="3"/>
          <a:stretch/>
        </p:blipFill>
        <p:spPr>
          <a:xfrm>
            <a:off x="2362873" y="107950"/>
            <a:ext cx="7477041" cy="6635750"/>
          </a:xfrm>
          <a:custGeom>
            <a:avLst/>
            <a:gdLst/>
            <a:ahLst/>
            <a:cxnLst/>
            <a:rect l="l" t="t" r="r" b="b"/>
            <a:pathLst>
              <a:path w="7477041" h="6635750">
                <a:moveTo>
                  <a:pt x="671073" y="0"/>
                </a:moveTo>
                <a:lnTo>
                  <a:pt x="6805968" y="0"/>
                </a:lnTo>
                <a:cubicBezTo>
                  <a:pt x="7176591" y="0"/>
                  <a:pt x="7477041" y="300450"/>
                  <a:pt x="7477041" y="671073"/>
                </a:cubicBezTo>
                <a:lnTo>
                  <a:pt x="7477041" y="5964677"/>
                </a:lnTo>
                <a:cubicBezTo>
                  <a:pt x="7477041" y="6335300"/>
                  <a:pt x="7176591" y="6635750"/>
                  <a:pt x="6805968" y="6635750"/>
                </a:cubicBezTo>
                <a:lnTo>
                  <a:pt x="671073" y="6635750"/>
                </a:lnTo>
                <a:cubicBezTo>
                  <a:pt x="300450" y="6635750"/>
                  <a:pt x="0" y="6335300"/>
                  <a:pt x="0" y="5964677"/>
                </a:cubicBezTo>
                <a:lnTo>
                  <a:pt x="0" y="671073"/>
                </a:lnTo>
                <a:cubicBezTo>
                  <a:pt x="0" y="300450"/>
                  <a:pt x="300450" y="0"/>
                  <a:pt x="671073" y="0"/>
                </a:cubicBezTo>
                <a:close/>
              </a:path>
            </a:pathLst>
          </a:cu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C86ABB-34E3-3E9A-94CC-B6425FED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98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51316A-AE64-CE43-6674-7236B6213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797781"/>
          </a:xfrm>
        </p:spPr>
        <p:txBody>
          <a:bodyPr/>
          <a:lstStyle/>
          <a:p>
            <a:r>
              <a:rPr lang="it-IT" dirty="0"/>
              <a:t>Analisi e classificazione vini rossi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D455C2-3B3F-CFF3-EC54-40F732CCF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67" y="1656763"/>
            <a:ext cx="9956747" cy="4520200"/>
          </a:xfrm>
        </p:spPr>
        <p:txBody>
          <a:bodyPr/>
          <a:lstStyle/>
          <a:p>
            <a:r>
              <a:rPr lang="it-IT" dirty="0"/>
              <a:t>Vengono ripercorsi i passi precedenti concentrandosi sui soli vini rossi e su alcuni dei modelli visti in precedenza. Di seguito il linear SVM che è migliorato.</a:t>
            </a:r>
          </a:p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25535C-3173-F9F8-D110-52D7C0E2F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B5FF2D-0EFE-F73A-8257-78FE1B6B2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98CFAC-21C8-D76A-C1DE-8CF5487C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28</a:t>
            </a:fld>
            <a:endParaRPr lang="en-US"/>
          </a:p>
        </p:txBody>
      </p:sp>
      <p:pic>
        <p:nvPicPr>
          <p:cNvPr id="18" name="Immagine 17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B6B7B15C-ADE5-DBA8-335E-F53C3ABCB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72" y="2514662"/>
            <a:ext cx="9716856" cy="2067213"/>
          </a:xfrm>
          <a:prstGeom prst="rect">
            <a:avLst/>
          </a:prstGeom>
        </p:spPr>
      </p:pic>
      <p:pic>
        <p:nvPicPr>
          <p:cNvPr id="20" name="Immagine 19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95AF5B37-7200-A7F1-9F95-0B40DC737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04785"/>
            <a:ext cx="4848902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04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81D3EFC-5D08-25D7-2281-831F8DDB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0ECD20-E403-49AE-3256-76CBDB3F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0EF8A6-3001-D0FD-2650-CCBE9AA68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b="0" kern="1200" cap="all" spc="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Segnaposto contenuto 7" descr="Immagine che contiene schermata, testo, quadrato, Policromia&#10;&#10;Descrizione generata automaticamente">
            <a:extLst>
              <a:ext uri="{FF2B5EF4-FFF2-40B4-BE49-F238E27FC236}">
                <a16:creationId xmlns:a16="http://schemas.microsoft.com/office/drawing/2014/main" id="{2A36B1F1-880F-A05E-5DB1-02AF79B53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8" b="3"/>
          <a:stretch/>
        </p:blipFill>
        <p:spPr>
          <a:xfrm>
            <a:off x="2362873" y="107950"/>
            <a:ext cx="7477041" cy="6635750"/>
          </a:xfrm>
          <a:custGeom>
            <a:avLst/>
            <a:gdLst/>
            <a:ahLst/>
            <a:cxnLst/>
            <a:rect l="l" t="t" r="r" b="b"/>
            <a:pathLst>
              <a:path w="7477041" h="6635750">
                <a:moveTo>
                  <a:pt x="671073" y="0"/>
                </a:moveTo>
                <a:lnTo>
                  <a:pt x="6805968" y="0"/>
                </a:lnTo>
                <a:cubicBezTo>
                  <a:pt x="7176591" y="0"/>
                  <a:pt x="7477041" y="300450"/>
                  <a:pt x="7477041" y="671073"/>
                </a:cubicBezTo>
                <a:lnTo>
                  <a:pt x="7477041" y="5964677"/>
                </a:lnTo>
                <a:cubicBezTo>
                  <a:pt x="7477041" y="6335300"/>
                  <a:pt x="7176591" y="6635750"/>
                  <a:pt x="6805968" y="6635750"/>
                </a:cubicBezTo>
                <a:lnTo>
                  <a:pt x="671073" y="6635750"/>
                </a:lnTo>
                <a:cubicBezTo>
                  <a:pt x="300450" y="6635750"/>
                  <a:pt x="0" y="6335300"/>
                  <a:pt x="0" y="5964677"/>
                </a:cubicBezTo>
                <a:lnTo>
                  <a:pt x="0" y="671073"/>
                </a:lnTo>
                <a:cubicBezTo>
                  <a:pt x="0" y="300450"/>
                  <a:pt x="300450" y="0"/>
                  <a:pt x="671073" y="0"/>
                </a:cubicBezTo>
                <a:close/>
              </a:path>
            </a:pathLst>
          </a:cu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68A4F0D-11BB-73EE-33BC-AA9E2EEE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9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082E57-C601-EB8D-A440-52728EA5D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167426"/>
            <a:ext cx="9956747" cy="708338"/>
          </a:xfrm>
        </p:spPr>
        <p:txBody>
          <a:bodyPr/>
          <a:lstStyle/>
          <a:p>
            <a:r>
              <a:rPr lang="it-IT" dirty="0"/>
              <a:t>Analisi esplorativa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26899A-007E-5905-394D-D0E3258FC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67" y="875764"/>
            <a:ext cx="9956747" cy="5301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Tramite head() e </a:t>
            </a:r>
            <a:r>
              <a:rPr lang="it-IT" dirty="0" err="1"/>
              <a:t>describe</a:t>
            </a:r>
            <a:r>
              <a:rPr lang="it-IT" dirty="0"/>
              <a:t>(),entrambi metodi della libreria </a:t>
            </a:r>
            <a:r>
              <a:rPr lang="it-IT" dirty="0" err="1"/>
              <a:t>Pandas</a:t>
            </a:r>
            <a:r>
              <a:rPr lang="it-IT" dirty="0"/>
              <a:t> di Python, si è vista la struttura del dataset e alcune interessati statistiche sui dati stessi.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FDB00A-18EF-D96A-D6F9-8F6CD6D70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8C4725-4180-8C3F-AD86-73CE1E83E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</a:t>
            </a:fld>
            <a:endParaRPr lang="en-US"/>
          </a:p>
        </p:txBody>
      </p:sp>
      <p:pic>
        <p:nvPicPr>
          <p:cNvPr id="11" name="Immagine 10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2234FB58-4DDF-0CB0-202C-C23ABC688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8" y="1683026"/>
            <a:ext cx="12063211" cy="1745975"/>
          </a:xfrm>
          <a:prstGeom prst="rect">
            <a:avLst/>
          </a:prstGeom>
        </p:spPr>
      </p:pic>
      <p:pic>
        <p:nvPicPr>
          <p:cNvPr id="13" name="Immagine 12" descr="Immagine che contiene schermata, tastiera&#10;&#10;Descrizione generata automaticamente">
            <a:extLst>
              <a:ext uri="{FF2B5EF4-FFF2-40B4-BE49-F238E27FC236}">
                <a16:creationId xmlns:a16="http://schemas.microsoft.com/office/drawing/2014/main" id="{A36B7EEA-A271-2E8F-22AA-D5E52678F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9" y="4016551"/>
            <a:ext cx="11977352" cy="216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29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585631-DDE3-19F5-F8F4-58A028D18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5CC8B8E-DD32-C5CC-D15B-4C3076149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412039-7BF2-BD49-F763-D2EA7694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52DC61-98CF-896C-576D-BD482342F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30</a:t>
            </a:fld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BEDE26E-6974-036A-2965-D2E5375683F3}"/>
              </a:ext>
            </a:extLst>
          </p:cNvPr>
          <p:cNvSpPr txBox="1"/>
          <p:nvPr/>
        </p:nvSpPr>
        <p:spPr>
          <a:xfrm>
            <a:off x="561335" y="2456872"/>
            <a:ext cx="17116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Vedo che ci sono differenze rispetto al modello senza distinzione di colore</a:t>
            </a:r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BC4181A-FD8F-4F69-DF47-52BA626AD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73A41A-4924-C2B3-30BB-7B9CA47D8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337" y="614722"/>
            <a:ext cx="8173858" cy="552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677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65CF93-731D-B5AD-2669-C818B3F2E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45719"/>
          </a:xfrm>
        </p:spPr>
        <p:txBody>
          <a:bodyPr>
            <a:normAutofit fontScale="90000"/>
          </a:bodyPr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5C260D-2CF0-EE15-BC94-69F4BE3D0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67" y="904701"/>
            <a:ext cx="9956747" cy="5272262"/>
          </a:xfrm>
        </p:spPr>
        <p:txBody>
          <a:bodyPr/>
          <a:lstStyle/>
          <a:p>
            <a:r>
              <a:rPr lang="it-IT" dirty="0"/>
              <a:t>Di seguito il random </a:t>
            </a:r>
            <a:r>
              <a:rPr lang="it-IT" dirty="0" err="1"/>
              <a:t>forest</a:t>
            </a:r>
            <a:r>
              <a:rPr lang="it-IT" dirty="0"/>
              <a:t>. Anch’esso è migliorato seppur di poco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4BA780-625C-F258-A6BF-977A08F70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AD993C-C1E7-A215-A929-F8CB58C2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DBDCDB-C90E-1C73-9579-818AC1D6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31</a:t>
            </a:fld>
            <a:endParaRPr lang="en-US"/>
          </a:p>
        </p:txBody>
      </p:sp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7C828605-FECD-B0DE-83E6-96C39F608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81" y="1921356"/>
            <a:ext cx="8345065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92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81D3EFC-5D08-25D7-2281-831F8DDB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477C9B3-0553-B1C6-C429-4388C40A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47D3EAB-3336-6A14-826A-2F46AE51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800" b="0" kern="1200" cap="all" spc="0" baseline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Segnaposto contenuto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92F910B3-913E-9D4A-7F46-C34BFB83A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91" b="-1"/>
          <a:stretch/>
        </p:blipFill>
        <p:spPr>
          <a:xfrm>
            <a:off x="2362873" y="107950"/>
            <a:ext cx="7477041" cy="6635750"/>
          </a:xfrm>
          <a:custGeom>
            <a:avLst/>
            <a:gdLst/>
            <a:ahLst/>
            <a:cxnLst/>
            <a:rect l="l" t="t" r="r" b="b"/>
            <a:pathLst>
              <a:path w="7477041" h="6635750">
                <a:moveTo>
                  <a:pt x="671073" y="0"/>
                </a:moveTo>
                <a:lnTo>
                  <a:pt x="6805968" y="0"/>
                </a:lnTo>
                <a:cubicBezTo>
                  <a:pt x="7176591" y="0"/>
                  <a:pt x="7477041" y="300450"/>
                  <a:pt x="7477041" y="671073"/>
                </a:cubicBezTo>
                <a:lnTo>
                  <a:pt x="7477041" y="5964677"/>
                </a:lnTo>
                <a:cubicBezTo>
                  <a:pt x="7477041" y="6335300"/>
                  <a:pt x="7176591" y="6635750"/>
                  <a:pt x="6805968" y="6635750"/>
                </a:cubicBezTo>
                <a:lnTo>
                  <a:pt x="671073" y="6635750"/>
                </a:lnTo>
                <a:cubicBezTo>
                  <a:pt x="300450" y="6635750"/>
                  <a:pt x="0" y="6335300"/>
                  <a:pt x="0" y="5964677"/>
                </a:cubicBezTo>
                <a:lnTo>
                  <a:pt x="0" y="671073"/>
                </a:lnTo>
                <a:cubicBezTo>
                  <a:pt x="0" y="300450"/>
                  <a:pt x="300450" y="0"/>
                  <a:pt x="671073" y="0"/>
                </a:cubicBezTo>
                <a:close/>
              </a:path>
            </a:pathLst>
          </a:cu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69E5D1E-BA23-CF25-3914-636CDED2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24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A6FA3F-DA96-6D81-88FB-F839E235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908152"/>
          </a:xfrm>
        </p:spPr>
        <p:txBody>
          <a:bodyPr/>
          <a:lstStyle/>
          <a:p>
            <a:r>
              <a:rPr lang="it-IT" dirty="0"/>
              <a:t>Analisi e classificazione vini bianchi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B7F24F-DCF2-A18A-C5C5-F40AF18F1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67" y="1619795"/>
            <a:ext cx="9956747" cy="4557168"/>
          </a:xfrm>
        </p:spPr>
        <p:txBody>
          <a:bodyPr/>
          <a:lstStyle/>
          <a:p>
            <a:r>
              <a:rPr lang="it-IT" dirty="0"/>
              <a:t>Anche qui i modelli utilizzati sono stati il linear SVM e il random </a:t>
            </a:r>
            <a:r>
              <a:rPr lang="it-IT" dirty="0" err="1"/>
              <a:t>forest</a:t>
            </a:r>
            <a:r>
              <a:rPr lang="it-IT" dirty="0"/>
              <a:t>. Di seguito si mostrano i risultati, che sono sostanzialmente invariati rispetto al caso in cui consideravamo i vini tutti insieme. Questo perché il dataset è sbilanciato verso i bianchi.</a:t>
            </a:r>
          </a:p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4C0651A-D005-6160-19A6-F379F6EC8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98C3C-EBD1-9D71-7B8D-467534DF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4A5AD3-CA0B-5E9B-BA59-A6AB744B2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33</a:t>
            </a:fld>
            <a:endParaRPr lang="en-US"/>
          </a:p>
        </p:txBody>
      </p:sp>
      <p:pic>
        <p:nvPicPr>
          <p:cNvPr id="9" name="Immagine 8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286A4DE7-B864-5894-995F-899526064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9" y="3135298"/>
            <a:ext cx="10936226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98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81D3EFC-5D08-25D7-2281-831F8DDB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E9A9BA-5C34-67F0-D4AA-E3C5C979EF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5D4F58-0FA1-025E-6433-B092434B2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b="0" kern="1200" cap="all" spc="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Segnaposto contenuto 7" descr="Immagine che contiene testo, schermata, Policromia, Rettangolo&#10;&#10;Descrizione generata automaticamente">
            <a:extLst>
              <a:ext uri="{FF2B5EF4-FFF2-40B4-BE49-F238E27FC236}">
                <a16:creationId xmlns:a16="http://schemas.microsoft.com/office/drawing/2014/main" id="{5B93B9DD-FF4A-582C-B1D4-9C4980016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3" b="3"/>
          <a:stretch/>
        </p:blipFill>
        <p:spPr>
          <a:xfrm>
            <a:off x="2362873" y="107950"/>
            <a:ext cx="7477041" cy="6635750"/>
          </a:xfrm>
          <a:custGeom>
            <a:avLst/>
            <a:gdLst/>
            <a:ahLst/>
            <a:cxnLst/>
            <a:rect l="l" t="t" r="r" b="b"/>
            <a:pathLst>
              <a:path w="7477041" h="6635750">
                <a:moveTo>
                  <a:pt x="671073" y="0"/>
                </a:moveTo>
                <a:lnTo>
                  <a:pt x="6805968" y="0"/>
                </a:lnTo>
                <a:cubicBezTo>
                  <a:pt x="7176591" y="0"/>
                  <a:pt x="7477041" y="300450"/>
                  <a:pt x="7477041" y="671073"/>
                </a:cubicBezTo>
                <a:lnTo>
                  <a:pt x="7477041" y="5964677"/>
                </a:lnTo>
                <a:cubicBezTo>
                  <a:pt x="7477041" y="6335300"/>
                  <a:pt x="7176591" y="6635750"/>
                  <a:pt x="6805968" y="6635750"/>
                </a:cubicBezTo>
                <a:lnTo>
                  <a:pt x="671073" y="6635750"/>
                </a:lnTo>
                <a:cubicBezTo>
                  <a:pt x="300450" y="6635750"/>
                  <a:pt x="0" y="6335300"/>
                  <a:pt x="0" y="5964677"/>
                </a:cubicBezTo>
                <a:lnTo>
                  <a:pt x="0" y="671073"/>
                </a:lnTo>
                <a:cubicBezTo>
                  <a:pt x="0" y="300450"/>
                  <a:pt x="300450" y="0"/>
                  <a:pt x="671073" y="0"/>
                </a:cubicBezTo>
                <a:close/>
              </a:path>
            </a:pathLst>
          </a:cu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93B5FB-3945-8C50-6C02-9BC2B176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736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FDB2D8-43BE-4113-9977-507B440F5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674E02A-E01E-966E-CDE4-0FFD25B86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63" y="381423"/>
            <a:ext cx="8195225" cy="5455746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42C823-B036-46D7-A3E0-0829B9CF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46829D-5966-4C12-39D3-CB081F03E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D1CCC1-773E-3952-6C62-E2E8DAD7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9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BA6870-D03B-59F6-3B20-ECB878D96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3448E5-582E-9E78-14BB-A86F93DA4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5338112"/>
            <a:ext cx="6816312" cy="133707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40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007C44E-5608-5BA7-E07F-64016EA2A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5143500"/>
          </a:xfrm>
          <a:custGeom>
            <a:avLst/>
            <a:gdLst>
              <a:gd name="connsiteX0" fmla="*/ 0 w 12191998"/>
              <a:gd name="connsiteY0" fmla="*/ 0 h 5143500"/>
              <a:gd name="connsiteX1" fmla="*/ 12191998 w 12191998"/>
              <a:gd name="connsiteY1" fmla="*/ 0 h 5143500"/>
              <a:gd name="connsiteX2" fmla="*/ 12191998 w 12191998"/>
              <a:gd name="connsiteY2" fmla="*/ 4482569 h 5143500"/>
              <a:gd name="connsiteX3" fmla="*/ 11531067 w 12191998"/>
              <a:gd name="connsiteY3" fmla="*/ 5143500 h 5143500"/>
              <a:gd name="connsiteX4" fmla="*/ 660929 w 12191998"/>
              <a:gd name="connsiteY4" fmla="*/ 5143500 h 5143500"/>
              <a:gd name="connsiteX5" fmla="*/ 13426 w 12191998"/>
              <a:gd name="connsiteY5" fmla="*/ 4615770 h 5143500"/>
              <a:gd name="connsiteX6" fmla="*/ 0 w 12191998"/>
              <a:gd name="connsiteY6" fmla="*/ 448259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8" h="5143500">
                <a:moveTo>
                  <a:pt x="0" y="0"/>
                </a:moveTo>
                <a:lnTo>
                  <a:pt x="12191998" y="0"/>
                </a:lnTo>
                <a:lnTo>
                  <a:pt x="12191998" y="4482569"/>
                </a:lnTo>
                <a:cubicBezTo>
                  <a:pt x="12191998" y="4847591"/>
                  <a:pt x="11896089" y="5143500"/>
                  <a:pt x="11531067" y="5143500"/>
                </a:cubicBezTo>
                <a:lnTo>
                  <a:pt x="660929" y="5143500"/>
                </a:lnTo>
                <a:cubicBezTo>
                  <a:pt x="341535" y="5143500"/>
                  <a:pt x="75055" y="4916945"/>
                  <a:pt x="13426" y="4615770"/>
                </a:cubicBezTo>
                <a:lnTo>
                  <a:pt x="0" y="44825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511F9F-0453-1395-E070-8CB6D5892F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Segnaposto contenuto 7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C4DD29DA-F90C-A23D-DA80-F2269715A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" y="1664236"/>
            <a:ext cx="5421746" cy="1070794"/>
          </a:xfrm>
          <a:prstGeom prst="rect">
            <a:avLst/>
          </a:prstGeom>
        </p:spPr>
      </p:pic>
      <p:pic>
        <p:nvPicPr>
          <p:cNvPr id="10" name="Immagine 9" descr="Immagine che contiene testo, schermata, Parallelo, linea&#10;&#10;Descrizione generata automaticamente">
            <a:extLst>
              <a:ext uri="{FF2B5EF4-FFF2-40B4-BE49-F238E27FC236}">
                <a16:creationId xmlns:a16="http://schemas.microsoft.com/office/drawing/2014/main" id="{D08ABA54-4BA0-FA88-3FAB-17B2B433B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149" y="270236"/>
            <a:ext cx="6410117" cy="4807586"/>
          </a:xfrm>
          <a:prstGeom prst="rect">
            <a:avLst/>
          </a:prstGeo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43C615-B277-C7CC-0738-2172208A5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b="0" kern="1200" cap="all" spc="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22EF12-C8E0-5C16-96E5-9DC1F073A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15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8730B7C-A7B2-4DD8-192B-EFF68B193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E96974-F2E0-CC54-2952-863EFF50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50162"/>
            <a:ext cx="5787611" cy="1802538"/>
          </a:xfrm>
        </p:spPr>
        <p:txBody>
          <a:bodyPr anchor="t">
            <a:normAutofit/>
          </a:bodyPr>
          <a:lstStyle/>
          <a:p>
            <a:r>
              <a:rPr lang="it-IT" sz="4100"/>
              <a:t>Analisi con rimpiazzo dei </a:t>
            </a:r>
            <a:r>
              <a:rPr lang="it-IT" sz="4100" err="1"/>
              <a:t>missing</a:t>
            </a:r>
            <a:r>
              <a:rPr lang="it-IT" sz="4100"/>
              <a:t> </a:t>
            </a:r>
            <a:r>
              <a:rPr lang="it-IT" sz="4100" err="1"/>
              <a:t>values</a:t>
            </a:r>
            <a:endParaRPr lang="it-IT" sz="410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692DD8-6F92-8FF7-D615-F7C266A48E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C563C4-BC12-28AB-F2E3-73455BAAF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12" y="2569464"/>
            <a:ext cx="5759687" cy="3635036"/>
          </a:xfrm>
        </p:spPr>
        <p:txBody>
          <a:bodyPr anchor="b">
            <a:normAutofit fontScale="92500"/>
          </a:bodyPr>
          <a:lstStyle/>
          <a:p>
            <a:r>
              <a:rPr lang="it-IT" dirty="0"/>
              <a:t>Dopo aver calcolato la media del pH per vini bianchi e rossi, questi valori sono stati utilizzati per rimpiazzare i valori mancanti dei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. I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delle altre features, essendo solo poche decine, sono stati eliminati.</a:t>
            </a:r>
          </a:p>
          <a:p>
            <a:r>
              <a:rPr lang="it-IT" dirty="0"/>
              <a:t>Si è poi passati ad utilizzare Linear SVM e Random </a:t>
            </a:r>
            <a:r>
              <a:rPr lang="it-IT" dirty="0" err="1"/>
              <a:t>Forest</a:t>
            </a:r>
            <a:r>
              <a:rPr lang="it-IT" dirty="0"/>
              <a:t> per la classificazione su questi dati e per fare un confronto rispetto l’approccio precedente.</a:t>
            </a:r>
          </a:p>
          <a:p>
            <a:r>
              <a:rPr lang="it-IT" dirty="0"/>
              <a:t>I risultati sono simili : questi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hanno poca influenza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7E900AC-2C8D-07CE-F767-B76534410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0788" y="834724"/>
            <a:ext cx="3853123" cy="5198003"/>
          </a:xfrm>
          <a:prstGeom prst="roundRect">
            <a:avLst>
              <a:gd name="adj" fmla="val 1189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09DECC7F-B345-0A90-EA29-B881F2FF9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11" y="3985634"/>
            <a:ext cx="4956778" cy="1474640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37C9B4-FABF-4539-07F6-E063BE52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0C3A4D43-2DA5-FDBD-1373-7C90730E9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92" y="1013980"/>
            <a:ext cx="4934639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80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193D2D-085A-C498-6B7D-5717432D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 descr="Immagine che contiene testo, schermata, schermo, numero&#10;&#10;Descrizione generata automaticamente">
            <a:extLst>
              <a:ext uri="{FF2B5EF4-FFF2-40B4-BE49-F238E27FC236}">
                <a16:creationId xmlns:a16="http://schemas.microsoft.com/office/drawing/2014/main" id="{0AC1FC96-12B9-04C2-13CA-AEC8266DB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764" y="381423"/>
            <a:ext cx="7443481" cy="5553075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46AC7A1-D614-B3A0-E595-2765B3F4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F960F1-4DB8-B3FD-E6B8-348B4143A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9873D-2EF5-8D16-6EBC-B357F603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38</a:t>
            </a:fld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189774-43AF-F6FC-ED2C-0821A9E3DF57}"/>
              </a:ext>
            </a:extLst>
          </p:cNvPr>
          <p:cNvSpPr txBox="1"/>
          <p:nvPr/>
        </p:nvSpPr>
        <p:spPr>
          <a:xfrm>
            <a:off x="156754" y="3193563"/>
            <a:ext cx="3553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Infatti vedo anche la feature </a:t>
            </a:r>
            <a:r>
              <a:rPr lang="it-IT" dirty="0" err="1"/>
              <a:t>importance</a:t>
            </a:r>
            <a:r>
              <a:rPr lang="it-IT" dirty="0"/>
              <a:t> molto simile</a:t>
            </a:r>
          </a:p>
        </p:txBody>
      </p:sp>
    </p:spTree>
    <p:extLst>
      <p:ext uri="{BB962C8B-B14F-4D97-AF65-F5344CB8AC3E}">
        <p14:creationId xmlns:p14="http://schemas.microsoft.com/office/powerpoint/2010/main" val="4073921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81D3EFC-5D08-25D7-2281-831F8DDB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27A889-7B7D-3858-9BE5-157F2BA4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E8E937-3984-8BFB-06C6-4FD27D9C9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sz="800" b="0" kern="1200" cap="all" spc="0" baseline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Segnaposto contenuto 8" descr="Immagine che contiene testo, schermata, Policromia, quadrato&#10;&#10;Descrizione generata automaticamente">
            <a:extLst>
              <a:ext uri="{FF2B5EF4-FFF2-40B4-BE49-F238E27FC236}">
                <a16:creationId xmlns:a16="http://schemas.microsoft.com/office/drawing/2014/main" id="{C2A60638-CE04-266A-6FC6-B78D949CE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3" b="3"/>
          <a:stretch/>
        </p:blipFill>
        <p:spPr>
          <a:xfrm>
            <a:off x="2362873" y="107950"/>
            <a:ext cx="7477041" cy="6635750"/>
          </a:xfrm>
          <a:custGeom>
            <a:avLst/>
            <a:gdLst/>
            <a:ahLst/>
            <a:cxnLst/>
            <a:rect l="l" t="t" r="r" b="b"/>
            <a:pathLst>
              <a:path w="7477041" h="6635750">
                <a:moveTo>
                  <a:pt x="671073" y="0"/>
                </a:moveTo>
                <a:lnTo>
                  <a:pt x="6805968" y="0"/>
                </a:lnTo>
                <a:cubicBezTo>
                  <a:pt x="7176591" y="0"/>
                  <a:pt x="7477041" y="300450"/>
                  <a:pt x="7477041" y="671073"/>
                </a:cubicBezTo>
                <a:lnTo>
                  <a:pt x="7477041" y="5964677"/>
                </a:lnTo>
                <a:cubicBezTo>
                  <a:pt x="7477041" y="6335300"/>
                  <a:pt x="7176591" y="6635750"/>
                  <a:pt x="6805968" y="6635750"/>
                </a:cubicBezTo>
                <a:lnTo>
                  <a:pt x="671073" y="6635750"/>
                </a:lnTo>
                <a:cubicBezTo>
                  <a:pt x="300450" y="6635750"/>
                  <a:pt x="0" y="6335300"/>
                  <a:pt x="0" y="5964677"/>
                </a:cubicBezTo>
                <a:lnTo>
                  <a:pt x="0" y="671073"/>
                </a:lnTo>
                <a:cubicBezTo>
                  <a:pt x="0" y="300450"/>
                  <a:pt x="300450" y="0"/>
                  <a:pt x="671073" y="0"/>
                </a:cubicBezTo>
                <a:close/>
              </a:path>
            </a:pathLst>
          </a:cu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8A2B46-38A1-5BD2-778B-79C3333D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82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77BD71-B808-18F0-29D1-032E042C7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65409"/>
          </a:xfrm>
        </p:spPr>
        <p:txBody>
          <a:bodyPr>
            <a:normAutofit fontScale="90000"/>
          </a:bodyPr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CB16FD-C02C-257E-3BFB-418BA8F72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67" y="1133341"/>
            <a:ext cx="8103139" cy="5043621"/>
          </a:xfrm>
        </p:spPr>
        <p:txBody>
          <a:bodyPr>
            <a:normAutofit/>
          </a:bodyPr>
          <a:lstStyle/>
          <a:p>
            <a:r>
              <a:rPr lang="it-IT" dirty="0"/>
              <a:t>Fin da questo momento è stata rilevante  la scoperta di circa 1000 righe con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su varie features su  poco più di 6000 righe. In particolare, quasi  tutti questi riguardano la features del pH.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In una prima parte si è effettuata un’analisi eliminando , tramite </a:t>
            </a:r>
            <a:r>
              <a:rPr lang="it-IT" dirty="0" err="1"/>
              <a:t>dropna</a:t>
            </a:r>
            <a:r>
              <a:rPr lang="it-IT" dirty="0"/>
              <a:t>() tutte le righe con almeno un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, mentre in una seconda parte questi sono stati rimpiazzati con valori medi in base alla tipologia del vino.</a:t>
            </a:r>
          </a:p>
          <a:p>
            <a:pPr marL="0" indent="0">
              <a:buNone/>
            </a:pPr>
            <a:r>
              <a:rPr lang="it-IT" dirty="0"/>
              <a:t> Inoltre sono state effettuati alcuni grafici come  </a:t>
            </a:r>
            <a:r>
              <a:rPr lang="it-IT" dirty="0" err="1"/>
              <a:t>boxplot</a:t>
            </a:r>
            <a:r>
              <a:rPr lang="it-IT" dirty="0"/>
              <a:t> , </a:t>
            </a:r>
            <a:r>
              <a:rPr lang="it-IT" dirty="0" err="1"/>
              <a:t>pairplot</a:t>
            </a:r>
            <a:r>
              <a:rPr lang="it-IT" dirty="0"/>
              <a:t> e grafici  a violino e correlazione  delle  varie features.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04C3A81-F665-AD6A-53E3-A69D7AAED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26645B-B805-4EC6-CED9-9821A923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8717AC-20C5-9DAF-939F-9BD46D39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4</a:t>
            </a:r>
            <a:endParaRPr lang="en-US" dirty="0"/>
          </a:p>
        </p:txBody>
      </p:sp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4634886-C47E-3A4B-098D-EC5DED7C4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84" y="1133341"/>
            <a:ext cx="3400900" cy="260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13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DB8BED-64A2-73C4-8568-CBC4B422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C268D4DB-E4C4-6B3D-FC8D-5AB451AC3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963" y="1578801"/>
            <a:ext cx="6623357" cy="4970024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6A5E08-F023-05C4-A949-2F59C2443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4196A4-CE82-5309-2CC5-4E1F30735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7BBFC2-B236-95D6-5E34-2E586ED9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40</a:t>
            </a:fld>
            <a:endParaRPr lang="en-US"/>
          </a:p>
        </p:txBody>
      </p:sp>
      <p:pic>
        <p:nvPicPr>
          <p:cNvPr id="10" name="Immagine 9" descr="Immagine che contiene testo, software, Carattere, Software multimediale&#10;&#10;Descrizione generata automaticamente">
            <a:extLst>
              <a:ext uri="{FF2B5EF4-FFF2-40B4-BE49-F238E27FC236}">
                <a16:creationId xmlns:a16="http://schemas.microsoft.com/office/drawing/2014/main" id="{BD1B3DE6-F8E5-3425-264A-C9D5FEE77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66" y="62147"/>
            <a:ext cx="6849431" cy="143847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7833A37-FAA6-AE41-609D-AA092D7F621E}"/>
              </a:ext>
            </a:extLst>
          </p:cNvPr>
          <p:cNvSpPr txBox="1"/>
          <p:nvPr/>
        </p:nvSpPr>
        <p:spPr>
          <a:xfrm>
            <a:off x="183383" y="3151414"/>
            <a:ext cx="1528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Vedo che il random </a:t>
            </a:r>
            <a:r>
              <a:rPr lang="it-IT" dirty="0" err="1"/>
              <a:t>forest</a:t>
            </a:r>
            <a:r>
              <a:rPr lang="it-IT" dirty="0"/>
              <a:t> migliora di poco</a:t>
            </a:r>
          </a:p>
        </p:txBody>
      </p:sp>
    </p:spTree>
    <p:extLst>
      <p:ext uri="{BB962C8B-B14F-4D97-AF65-F5344CB8AC3E}">
        <p14:creationId xmlns:p14="http://schemas.microsoft.com/office/powerpoint/2010/main" val="1812157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49060-6BCC-1AE7-3491-0C9E0C703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982095"/>
          </a:xfrm>
        </p:spPr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C6CE0C-B78A-0CD6-493B-109DFB15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Il dataset è sbilanciato fortemente verso i bianchi e questo va a danneggiare l’accuratezza della classificazione dei vini rossi</a:t>
            </a:r>
          </a:p>
          <a:p>
            <a:r>
              <a:rPr lang="it-IT" dirty="0"/>
              <a:t>La diversa gestione dei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impatta poco sul linear SVM ma porta ad una migliore classificazione con il Random </a:t>
            </a:r>
            <a:r>
              <a:rPr lang="it-IT" dirty="0" err="1"/>
              <a:t>Forest</a:t>
            </a:r>
            <a:r>
              <a:rPr lang="it-IT" dirty="0"/>
              <a:t>. </a:t>
            </a:r>
          </a:p>
          <a:p>
            <a:r>
              <a:rPr lang="it-IT" dirty="0"/>
              <a:t>Questo principalmente dovuto al fatto che con il rimpiazzo i modelli hanno più dati a disposizione su cui addestrarsi rispetto al caso in cui i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vengono eliminati del tutto</a:t>
            </a:r>
          </a:p>
          <a:p>
            <a:r>
              <a:rPr lang="it-IT" dirty="0"/>
              <a:t>I migliori risultati si hanno sulle classi di qualità 5 e 6 perché sono le più numerose nel dataset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45399E-F941-DA07-B0D0-A39B725F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830C1F-9B6E-2C2D-B522-D3253CE52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Grazie</a:t>
            </a:r>
            <a:r>
              <a:rPr lang="en-US" dirty="0"/>
              <a:t> per </a:t>
            </a:r>
            <a:r>
              <a:rPr lang="en-US" dirty="0" err="1"/>
              <a:t>l’attenzione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45624A-90AB-8094-9089-78D3A3AA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3DF6BF-0C2F-8C06-5F78-A3927678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8" name="Segnaposto contenuto 7" descr="Immagine che contiene schermata, testo, quadrato, modello&#10;&#10;Descrizione generata automaticamente">
            <a:extLst>
              <a:ext uri="{FF2B5EF4-FFF2-40B4-BE49-F238E27FC236}">
                <a16:creationId xmlns:a16="http://schemas.microsoft.com/office/drawing/2014/main" id="{0790ED18-B0E9-A92D-18A8-2AF2E0B74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329"/>
          <a:stretch/>
        </p:blipFill>
        <p:spPr>
          <a:xfrm>
            <a:off x="844550" y="838200"/>
            <a:ext cx="10502900" cy="5181600"/>
          </a:xfrm>
          <a:custGeom>
            <a:avLst/>
            <a:gdLst/>
            <a:ahLst/>
            <a:cxnLst/>
            <a:rect l="l" t="t" r="r" b="b"/>
            <a:pathLst>
              <a:path w="10502900" h="5181600">
                <a:moveTo>
                  <a:pt x="524015" y="0"/>
                </a:moveTo>
                <a:lnTo>
                  <a:pt x="9978885" y="0"/>
                </a:lnTo>
                <a:cubicBezTo>
                  <a:pt x="10268290" y="0"/>
                  <a:pt x="10502900" y="234610"/>
                  <a:pt x="10502900" y="524015"/>
                </a:cubicBezTo>
                <a:lnTo>
                  <a:pt x="10502900" y="4657585"/>
                </a:lnTo>
                <a:cubicBezTo>
                  <a:pt x="10502900" y="4946990"/>
                  <a:pt x="10268290" y="5181600"/>
                  <a:pt x="9978885" y="5181600"/>
                </a:cubicBezTo>
                <a:lnTo>
                  <a:pt x="524015" y="5181600"/>
                </a:lnTo>
                <a:cubicBezTo>
                  <a:pt x="234610" y="5181600"/>
                  <a:pt x="0" y="4946990"/>
                  <a:pt x="0" y="4657585"/>
                </a:cubicBezTo>
                <a:lnTo>
                  <a:pt x="0" y="524015"/>
                </a:lnTo>
                <a:cubicBezTo>
                  <a:pt x="0" y="234610"/>
                  <a:pt x="234610" y="0"/>
                  <a:pt x="524015" y="0"/>
                </a:cubicBezTo>
                <a:close/>
              </a:path>
            </a:pathLst>
          </a:custGeo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933D57-3FF9-F98D-6678-BC40AC598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b="0" kern="1200" cap="all" spc="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97647D-C105-2EDF-4489-ED4443607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95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FD8B7E-4F61-988D-D8F2-A0B3A2A07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9220611-BC54-8C93-1060-F5D501009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egnaposto contenuto 7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D1B2D38A-96D6-9D4C-D31B-2A816A0F3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3" b="1"/>
          <a:stretch/>
        </p:blipFill>
        <p:spPr>
          <a:xfrm>
            <a:off x="78539" y="78539"/>
            <a:ext cx="12036661" cy="6700922"/>
          </a:xfrm>
          <a:custGeom>
            <a:avLst/>
            <a:gdLst/>
            <a:ahLst/>
            <a:cxnLst/>
            <a:rect l="l" t="t" r="r" b="b"/>
            <a:pathLst>
              <a:path w="12036661" h="6700922">
                <a:moveTo>
                  <a:pt x="677664" y="0"/>
                </a:moveTo>
                <a:lnTo>
                  <a:pt x="11358997" y="0"/>
                </a:lnTo>
                <a:cubicBezTo>
                  <a:pt x="11733260" y="0"/>
                  <a:pt x="12036661" y="303401"/>
                  <a:pt x="12036661" y="677664"/>
                </a:cubicBezTo>
                <a:lnTo>
                  <a:pt x="12036661" y="6023258"/>
                </a:lnTo>
                <a:cubicBezTo>
                  <a:pt x="12036661" y="6397521"/>
                  <a:pt x="11733260" y="6700922"/>
                  <a:pt x="11358997" y="6700922"/>
                </a:cubicBezTo>
                <a:lnTo>
                  <a:pt x="677664" y="6700922"/>
                </a:lnTo>
                <a:cubicBezTo>
                  <a:pt x="303401" y="6700922"/>
                  <a:pt x="0" y="6397521"/>
                  <a:pt x="0" y="6023258"/>
                </a:cubicBezTo>
                <a:lnTo>
                  <a:pt x="0" y="677664"/>
                </a:lnTo>
                <a:cubicBezTo>
                  <a:pt x="0" y="303401"/>
                  <a:pt x="303401" y="0"/>
                  <a:pt x="677664" y="0"/>
                </a:cubicBezTo>
                <a:close/>
              </a:path>
            </a:pathLst>
          </a:custGeo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CEAF0F8-796F-E979-593D-F554D13FF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5/13/2024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69C70A-3828-C68F-FECC-BD14E86DC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kern="1200" cap="all" spc="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1B4168-51C5-9522-29FB-C20B28543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52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egnaposto contenuto 7" descr="Immagine che contiene testo, schermata, diagramma, Diagramma">
            <a:extLst>
              <a:ext uri="{FF2B5EF4-FFF2-40B4-BE49-F238E27FC236}">
                <a16:creationId xmlns:a16="http://schemas.microsoft.com/office/drawing/2014/main" id="{CEC6BAAE-5E05-FC5C-939D-4F14749091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" r="1104" b="2"/>
          <a:stretch/>
        </p:blipFill>
        <p:spPr>
          <a:xfrm>
            <a:off x="1" y="-8227"/>
            <a:ext cx="12191999" cy="6874452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8B6F70-2F58-31BA-30E7-B48902E2A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15" y="583686"/>
            <a:ext cx="3419716" cy="365125"/>
          </a:xfrm>
        </p:spPr>
        <p:txBody>
          <a:bodyPr anchor="t">
            <a:normAutofit fontScale="90000"/>
          </a:bodyPr>
          <a:lstStyle/>
          <a:p>
            <a:endParaRPr lang="it-IT" sz="40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4C0D34-F21F-9219-3FFC-C746ABB1F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5/13/2024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5644712-B6D8-25B6-6EC2-F3C6A572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8216" y="2560925"/>
            <a:ext cx="3709114" cy="3572254"/>
          </a:xfrm>
        </p:spPr>
        <p:txBody>
          <a:bodyPr anchor="b">
            <a:normAutofit/>
          </a:bodyPr>
          <a:lstStyle/>
          <a:p>
            <a:r>
              <a:rPr lang="en-US" dirty="0" err="1"/>
              <a:t>Vedo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il dataset è </a:t>
            </a:r>
            <a:r>
              <a:rPr lang="en-US" dirty="0" err="1"/>
              <a:t>sbilanciato</a:t>
            </a:r>
            <a:r>
              <a:rPr lang="en-US" dirty="0"/>
              <a:t> sui </a:t>
            </a:r>
            <a:r>
              <a:rPr lang="en-US" dirty="0" err="1"/>
              <a:t>vini</a:t>
            </a:r>
            <a:r>
              <a:rPr lang="en-US" dirty="0"/>
              <a:t> </a:t>
            </a:r>
            <a:r>
              <a:rPr lang="en-US" dirty="0" err="1"/>
              <a:t>bianchi</a:t>
            </a:r>
            <a:r>
              <a:rPr lang="en-US" dirty="0"/>
              <a:t> 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quelli</a:t>
            </a:r>
            <a:r>
              <a:rPr lang="en-US" dirty="0"/>
              <a:t> di </a:t>
            </a:r>
            <a:r>
              <a:rPr lang="en-US" dirty="0" err="1"/>
              <a:t>qualità</a:t>
            </a:r>
            <a:r>
              <a:rPr lang="en-US" dirty="0"/>
              <a:t> 5 e 6.</a:t>
            </a:r>
          </a:p>
          <a:p>
            <a:r>
              <a:rPr lang="en-US" dirty="0" err="1"/>
              <a:t>Emergerà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 di </a:t>
            </a:r>
            <a:r>
              <a:rPr lang="en-US" dirty="0" err="1"/>
              <a:t>alcune</a:t>
            </a:r>
            <a:r>
              <a:rPr lang="en-US" dirty="0"/>
              <a:t> </a:t>
            </a:r>
            <a:r>
              <a:rPr lang="en-US" dirty="0" err="1"/>
              <a:t>analisi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F9EF48-706A-D9EA-BC61-25ECF4BDC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41FFF6-9AD6-9E28-DBD0-8F002D509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12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C58FCB-AB15-8F2D-ECB3-614828E4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0E6252-BBC8-6BF0-5401-497D2C60C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626"/>
            <a:ext cx="5015852" cy="180560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5512CE-2766-2E0C-6054-E71E476625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86136A-F002-D8EA-38FF-231D71103857}"/>
              </a:ext>
            </a:extLst>
          </p:cNvPr>
          <p:cNvSpPr txBox="1"/>
          <p:nvPr/>
        </p:nvSpPr>
        <p:spPr>
          <a:xfrm>
            <a:off x="303526" y="2556233"/>
            <a:ext cx="4983614" cy="3555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</a:pPr>
            <a:endParaRPr lang="en-US" dirty="0"/>
          </a:p>
          <a:p>
            <a:pPr indent="-228600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Per </a:t>
            </a:r>
            <a:r>
              <a:rPr lang="en-US" dirty="0" err="1"/>
              <a:t>ogni</a:t>
            </a:r>
            <a:r>
              <a:rPr lang="en-US" dirty="0"/>
              <a:t> feature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studiata</a:t>
            </a:r>
            <a:r>
              <a:rPr lang="en-US" dirty="0"/>
              <a:t> la </a:t>
            </a:r>
            <a:r>
              <a:rPr lang="en-US" dirty="0" err="1"/>
              <a:t>distribuzione</a:t>
            </a:r>
            <a:r>
              <a:rPr lang="en-US" dirty="0"/>
              <a:t>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</a:pPr>
            <a:endParaRPr lang="en-US" dirty="0"/>
          </a:p>
          <a:p>
            <a:pPr indent="-228600">
              <a:lnSpc>
                <a:spcPct val="120000"/>
              </a:lnSpc>
              <a:spcAft>
                <a:spcPts val="600"/>
              </a:spcAft>
            </a:pPr>
            <a:endParaRPr lang="en-US" dirty="0"/>
          </a:p>
          <a:p>
            <a:pPr indent="-228600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Per </a:t>
            </a:r>
            <a:r>
              <a:rPr lang="en-US" dirty="0" err="1"/>
              <a:t>praticità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riportati</a:t>
            </a:r>
            <a:r>
              <a:rPr lang="en-US" dirty="0"/>
              <a:t> I </a:t>
            </a:r>
            <a:r>
              <a:rPr lang="en-US" dirty="0" err="1"/>
              <a:t>grafici</a:t>
            </a:r>
            <a:r>
              <a:rPr lang="en-US" dirty="0"/>
              <a:t> </a:t>
            </a:r>
            <a:r>
              <a:rPr lang="en-US" dirty="0" err="1"/>
              <a:t>relativi</a:t>
            </a:r>
            <a:r>
              <a:rPr lang="en-US" dirty="0"/>
              <a:t> solo </a:t>
            </a:r>
            <a:r>
              <a:rPr lang="en-US" dirty="0" err="1"/>
              <a:t>alla</a:t>
            </a:r>
            <a:r>
              <a:rPr lang="en-US" dirty="0"/>
              <a:t> feature  “alcohol” in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dimostrata</a:t>
            </a:r>
            <a:r>
              <a:rPr lang="en-US" dirty="0"/>
              <a:t>  </a:t>
            </a:r>
            <a:r>
              <a:rPr lang="en-US" dirty="0" err="1"/>
              <a:t>essere</a:t>
            </a:r>
            <a:r>
              <a:rPr lang="en-US" dirty="0"/>
              <a:t> la feature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</a:t>
            </a:r>
            <a:r>
              <a:rPr lang="en-US" dirty="0" err="1"/>
              <a:t>nei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</a:t>
            </a:r>
            <a:r>
              <a:rPr lang="en-US" dirty="0" err="1"/>
              <a:t>utilizzati</a:t>
            </a:r>
            <a:endParaRPr lang="en-US" dirty="0"/>
          </a:p>
          <a:p>
            <a:pPr indent="-228600">
              <a:lnSpc>
                <a:spcPct val="120000"/>
              </a:lnSpc>
              <a:spcAft>
                <a:spcPts val="600"/>
              </a:spcAft>
            </a:pPr>
            <a:endParaRPr lang="en-US" dirty="0"/>
          </a:p>
          <a:p>
            <a:pPr indent="-228600">
              <a:lnSpc>
                <a:spcPct val="120000"/>
              </a:lnSpc>
              <a:spcAft>
                <a:spcPts val="600"/>
              </a:spcAft>
            </a:pPr>
            <a:endParaRPr lang="en-US" dirty="0"/>
          </a:p>
          <a:p>
            <a:pPr indent="-228600">
              <a:lnSpc>
                <a:spcPct val="12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F21A6D-AB49-973B-04F9-A42407FC2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677913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677913 w 6096000"/>
              <a:gd name="connsiteY3" fmla="*/ 6858000 h 6858000"/>
              <a:gd name="connsiteX4" fmla="*/ 0 w 6096000"/>
              <a:gd name="connsiteY4" fmla="*/ 6180087 h 6858000"/>
              <a:gd name="connsiteX5" fmla="*/ 0 w 6096000"/>
              <a:gd name="connsiteY5" fmla="*/ 677913 h 6858000"/>
              <a:gd name="connsiteX6" fmla="*/ 677913 w 6096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Immagine 10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960E33EC-54BB-5A61-027C-94911A156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854" y="805369"/>
            <a:ext cx="2898553" cy="2347827"/>
          </a:xfrm>
          <a:prstGeom prst="rect">
            <a:avLst/>
          </a:prstGeom>
        </p:spPr>
      </p:pic>
      <p:pic>
        <p:nvPicPr>
          <p:cNvPr id="8" name="Segnaposto contenuto 7" descr="Immagine che contiene schermata, Rettangolo, linea, diagramma&#10;&#10;Descrizione generata automaticamente">
            <a:extLst>
              <a:ext uri="{FF2B5EF4-FFF2-40B4-BE49-F238E27FC236}">
                <a16:creationId xmlns:a16="http://schemas.microsoft.com/office/drawing/2014/main" id="{EE15D796-229D-5AB0-4D18-6FEC3E194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87" y="885826"/>
            <a:ext cx="2709606" cy="2011882"/>
          </a:xfrm>
          <a:prstGeom prst="rect">
            <a:avLst/>
          </a:prstGeom>
        </p:spPr>
      </p:pic>
      <p:pic>
        <p:nvPicPr>
          <p:cNvPr id="10" name="Immagine 9" descr="Immagine che contiene diagramma, Diagramma&#10;&#10;Descrizione generata automaticamente">
            <a:extLst>
              <a:ext uri="{FF2B5EF4-FFF2-40B4-BE49-F238E27FC236}">
                <a16:creationId xmlns:a16="http://schemas.microsoft.com/office/drawing/2014/main" id="{A0F47C11-A3AD-C07A-2F7E-FFB1545E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976" y="3402771"/>
            <a:ext cx="6535626" cy="2548894"/>
          </a:xfrm>
          <a:prstGeom prst="rect">
            <a:avLst/>
          </a:prstGeo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C0D3A9-B0B0-AB1A-FE8E-4519996E9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sz="800" b="0" kern="1200" cap="all" spc="0" baseline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78A13F-E22A-88AB-CB61-B0534CD6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8492BA-1E94-650A-0064-3567B3464A95}"/>
              </a:ext>
            </a:extLst>
          </p:cNvPr>
          <p:cNvSpPr txBox="1"/>
          <p:nvPr/>
        </p:nvSpPr>
        <p:spPr>
          <a:xfrm>
            <a:off x="5640946" y="2975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81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F0FAE9-C736-DAC9-B69E-A30CAB95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365125"/>
          </a:xfrm>
        </p:spPr>
        <p:txBody>
          <a:bodyPr>
            <a:normAutofit fontScale="90000"/>
          </a:bodyPr>
          <a:lstStyle/>
          <a:p>
            <a:endParaRPr lang="it-IT" dirty="0"/>
          </a:p>
        </p:txBody>
      </p:sp>
      <p:pic>
        <p:nvPicPr>
          <p:cNvPr id="8" name="Segnaposto contenuto 7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C7934BCF-F7C9-9C6F-8AC6-32271DD21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96" y="222312"/>
            <a:ext cx="6665918" cy="6325192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994795-C0F7-7FF1-1A82-487040C68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C6D1A0-4734-CDF2-71DE-5F8DE770F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DACC93-2AAD-3CFD-BE18-F32E260E4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3406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940</Words>
  <Application>Microsoft Office PowerPoint</Application>
  <PresentationFormat>Widescreen</PresentationFormat>
  <Paragraphs>137</Paragraphs>
  <Slides>41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4" baseType="lpstr">
      <vt:lpstr>Arial</vt:lpstr>
      <vt:lpstr>Neue Haas Grotesk Text Pro</vt:lpstr>
      <vt:lpstr>DylanVTI</vt:lpstr>
      <vt:lpstr>Fondamenti di laboratorio di Data Science </vt:lpstr>
      <vt:lpstr>Presentazione standard di PowerPoint</vt:lpstr>
      <vt:lpstr>Analisi esplorativa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Pre-processing</vt:lpstr>
      <vt:lpstr>Modelli utilizzati</vt:lpstr>
      <vt:lpstr>Linear SVM con holdout</vt:lpstr>
      <vt:lpstr>Presentazione standard di PowerPoint</vt:lpstr>
      <vt:lpstr>Presentazione standard di PowerPoint</vt:lpstr>
      <vt:lpstr>Linear SVM con cross validation</vt:lpstr>
      <vt:lpstr>Decision tree</vt:lpstr>
      <vt:lpstr>Presentazione standard di PowerPoint</vt:lpstr>
      <vt:lpstr>KNN</vt:lpstr>
      <vt:lpstr>Presentazione standard di PowerPoint</vt:lpstr>
      <vt:lpstr>Presentazione standard di PowerPoint</vt:lpstr>
      <vt:lpstr>Presentazione standard di PowerPoint</vt:lpstr>
      <vt:lpstr>Random forest</vt:lpstr>
      <vt:lpstr>Presentazione standard di PowerPoint</vt:lpstr>
      <vt:lpstr>Presentazione standard di PowerPoint</vt:lpstr>
      <vt:lpstr>Voting classifier</vt:lpstr>
      <vt:lpstr>Presentazione standard di PowerPoint</vt:lpstr>
      <vt:lpstr>Presentazione standard di PowerPoint</vt:lpstr>
      <vt:lpstr>Analisi e classificazione vini rossi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Analisi e classificazione vini bianchi</vt:lpstr>
      <vt:lpstr>Presentazione standard di PowerPoint</vt:lpstr>
      <vt:lpstr>Presentazione standard di PowerPoint</vt:lpstr>
      <vt:lpstr>Presentazione standard di PowerPoint</vt:lpstr>
      <vt:lpstr>Analisi con rimpiazzo dei missing values</vt:lpstr>
      <vt:lpstr>Presentazione standard di PowerPoint</vt:lpstr>
      <vt:lpstr>Presentazione standard di PowerPoint</vt:lpstr>
      <vt:lpstr>Presentazione standard di PowerPoint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A.A. 23/24</dc:title>
  <dc:creator>OLIVIERI GIORGIO</dc:creator>
  <cp:lastModifiedBy>OLIVIERI GIORGIO</cp:lastModifiedBy>
  <cp:revision>41</cp:revision>
  <dcterms:created xsi:type="dcterms:W3CDTF">2024-01-04T15:07:27Z</dcterms:created>
  <dcterms:modified xsi:type="dcterms:W3CDTF">2024-05-13T08:40:20Z</dcterms:modified>
</cp:coreProperties>
</file>